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57" r:id="rId3"/>
    <p:sldId id="274" r:id="rId4"/>
    <p:sldId id="275" r:id="rId5"/>
    <p:sldId id="260" r:id="rId6"/>
    <p:sldId id="263" r:id="rId7"/>
    <p:sldId id="258" r:id="rId8"/>
    <p:sldId id="259" r:id="rId9"/>
    <p:sldId id="261" r:id="rId10"/>
    <p:sldId id="262" r:id="rId11"/>
    <p:sldId id="264" r:id="rId12"/>
    <p:sldId id="265" r:id="rId13"/>
    <p:sldId id="266" r:id="rId14"/>
    <p:sldId id="267" r:id="rId15"/>
    <p:sldId id="268" r:id="rId16"/>
    <p:sldId id="269" r:id="rId17"/>
    <p:sldId id="276" r:id="rId18"/>
    <p:sldId id="270" r:id="rId19"/>
    <p:sldId id="271" r:id="rId20"/>
    <p:sldId id="273" r:id="rId21"/>
    <p:sldId id="272" r:id="rId22"/>
    <p:sldId id="277"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727DA5-DF38-4236-AEFE-E2903CD9E64F}" type="datetimeFigureOut">
              <a:rPr lang="en-US" smtClean="0"/>
              <a:pPr/>
              <a:t>2/2/2009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3E9575-6B45-4CA5-B108-85D302D156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3E9575-6B45-4CA5-B108-85D302D1564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3E9575-6B45-4CA5-B108-85D302D1564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3C7E339-5495-417E-831C-F2727345D5EC}" type="datetimeFigureOut">
              <a:rPr lang="en-US" smtClean="0"/>
              <a:pPr/>
              <a:t>2/2/2009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07E882E-0579-4DE5-8349-AF406820D59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C7E339-5495-417E-831C-F2727345D5EC}" type="datetimeFigureOut">
              <a:rPr lang="en-US" smtClean="0"/>
              <a:pPr/>
              <a:t>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E882E-0579-4DE5-8349-AF406820D5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C7E339-5495-417E-831C-F2727345D5EC}" type="datetimeFigureOut">
              <a:rPr lang="en-US" smtClean="0"/>
              <a:pPr/>
              <a:t>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E882E-0579-4DE5-8349-AF406820D5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3C7E339-5495-417E-831C-F2727345D5EC}" type="datetimeFigureOut">
              <a:rPr lang="en-US" smtClean="0"/>
              <a:pPr/>
              <a:t>2/2/2009</a:t>
            </a:fld>
            <a:endParaRPr lang="en-US"/>
          </a:p>
        </p:txBody>
      </p:sp>
      <p:sp>
        <p:nvSpPr>
          <p:cNvPr id="9" name="Slide Number Placeholder 8"/>
          <p:cNvSpPr>
            <a:spLocks noGrp="1"/>
          </p:cNvSpPr>
          <p:nvPr>
            <p:ph type="sldNum" sz="quarter" idx="15"/>
          </p:nvPr>
        </p:nvSpPr>
        <p:spPr/>
        <p:txBody>
          <a:bodyPr rtlCol="0"/>
          <a:lstStyle/>
          <a:p>
            <a:fld id="{A07E882E-0579-4DE5-8349-AF406820D59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3C7E339-5495-417E-831C-F2727345D5EC}" type="datetimeFigureOut">
              <a:rPr lang="en-US" smtClean="0"/>
              <a:pPr/>
              <a:t>2/2/2009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07E882E-0579-4DE5-8349-AF406820D59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3C7E339-5495-417E-831C-F2727345D5EC}" type="datetimeFigureOut">
              <a:rPr lang="en-US" smtClean="0"/>
              <a:pPr/>
              <a:t>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E882E-0579-4DE5-8349-AF406820D59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3C7E339-5495-417E-831C-F2727345D5EC}" type="datetimeFigureOut">
              <a:rPr lang="en-US" smtClean="0"/>
              <a:pPr/>
              <a:t>2/2/2009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7E882E-0579-4DE5-8349-AF406820D59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3C7E339-5495-417E-831C-F2727345D5EC}" type="datetimeFigureOut">
              <a:rPr lang="en-US" smtClean="0"/>
              <a:pPr/>
              <a:t>2/2/2009</a:t>
            </a:fld>
            <a:endParaRPr lang="en-US"/>
          </a:p>
        </p:txBody>
      </p:sp>
      <p:sp>
        <p:nvSpPr>
          <p:cNvPr id="7" name="Slide Number Placeholder 6"/>
          <p:cNvSpPr>
            <a:spLocks noGrp="1"/>
          </p:cNvSpPr>
          <p:nvPr>
            <p:ph type="sldNum" sz="quarter" idx="11"/>
          </p:nvPr>
        </p:nvSpPr>
        <p:spPr/>
        <p:txBody>
          <a:bodyPr rtlCol="0"/>
          <a:lstStyle/>
          <a:p>
            <a:fld id="{A07E882E-0579-4DE5-8349-AF406820D59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7E339-5495-417E-831C-F2727345D5EC}" type="datetimeFigureOut">
              <a:rPr lang="en-US" smtClean="0"/>
              <a:pPr/>
              <a:t>2/2/2009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7E882E-0579-4DE5-8349-AF406820D5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3C7E339-5495-417E-831C-F2727345D5EC}" type="datetimeFigureOut">
              <a:rPr lang="en-US" smtClean="0"/>
              <a:pPr/>
              <a:t>2/2/2009</a:t>
            </a:fld>
            <a:endParaRPr lang="en-US"/>
          </a:p>
        </p:txBody>
      </p:sp>
      <p:sp>
        <p:nvSpPr>
          <p:cNvPr id="22" name="Slide Number Placeholder 21"/>
          <p:cNvSpPr>
            <a:spLocks noGrp="1"/>
          </p:cNvSpPr>
          <p:nvPr>
            <p:ph type="sldNum" sz="quarter" idx="15"/>
          </p:nvPr>
        </p:nvSpPr>
        <p:spPr/>
        <p:txBody>
          <a:bodyPr rtlCol="0"/>
          <a:lstStyle/>
          <a:p>
            <a:fld id="{A07E882E-0579-4DE5-8349-AF406820D59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3C7E339-5495-417E-831C-F2727345D5EC}" type="datetimeFigureOut">
              <a:rPr lang="en-US" smtClean="0"/>
              <a:pPr/>
              <a:t>2/2/2009</a:t>
            </a:fld>
            <a:endParaRPr lang="en-US"/>
          </a:p>
        </p:txBody>
      </p:sp>
      <p:sp>
        <p:nvSpPr>
          <p:cNvPr id="18" name="Slide Number Placeholder 17"/>
          <p:cNvSpPr>
            <a:spLocks noGrp="1"/>
          </p:cNvSpPr>
          <p:nvPr>
            <p:ph type="sldNum" sz="quarter" idx="11"/>
          </p:nvPr>
        </p:nvSpPr>
        <p:spPr/>
        <p:txBody>
          <a:bodyPr rtlCol="0"/>
          <a:lstStyle/>
          <a:p>
            <a:fld id="{A07E882E-0579-4DE5-8349-AF406820D59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3C7E339-5495-417E-831C-F2727345D5EC}" type="datetimeFigureOut">
              <a:rPr lang="en-US" smtClean="0"/>
              <a:pPr/>
              <a:t>2/2/2009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07E882E-0579-4DE5-8349-AF406820D5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sh.dadeschools.net/Athletics/fall.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msh.dadeschools.net/Athletics/spring.html" TargetMode="External"/><Relationship Id="rId4" Type="http://schemas.openxmlformats.org/officeDocument/2006/relationships/hyperlink" Target="http://smsh.dadeschools.net/Athletics/winter.html"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7.jpeg"/><Relationship Id="rId7"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praflowitz@dadeschools.net" TargetMode="External"/><Relationship Id="rId7" Type="http://schemas.openxmlformats.org/officeDocument/2006/relationships/hyperlink" Target="mailto:289149@dadeschools.n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MARYMEDINA@dadeschools.net" TargetMode="External"/><Relationship Id="rId5" Type="http://schemas.openxmlformats.org/officeDocument/2006/relationships/hyperlink" Target="mailto:jcolzie@dadeschools.net" TargetMode="External"/><Relationship Id="rId4" Type="http://schemas.openxmlformats.org/officeDocument/2006/relationships/hyperlink" Target="mailto:cobras@dadeschools.ne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sh.dadeschools.net/activities/interest/wait/wait.htm" TargetMode="External"/><Relationship Id="rId7"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msh.dadeschools.net/activities/interest/creaders/creaders.htm" TargetMode="External"/><Relationship Id="rId5" Type="http://schemas.openxmlformats.org/officeDocument/2006/relationships/hyperlink" Target="mailto:cobras@dadeschools.net" TargetMode="External"/><Relationship Id="rId4" Type="http://schemas.openxmlformats.org/officeDocument/2006/relationships/hyperlink" Target="http://smsh.dadeschools.net/activities/vocational/cecf/cecf.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msh.dadeschools.net/activities/service/interact/interact.htm" TargetMode="External"/><Relationship Id="rId3" Type="http://schemas.openxmlformats.org/officeDocument/2006/relationships/hyperlink" Target="http://smsh.dadeschools.net/activities/vocational/fbla/fbla.htm" TargetMode="External"/><Relationship Id="rId7" Type="http://schemas.openxmlformats.org/officeDocument/2006/relationships/hyperlink" Target="http://smsh.dadeschools.net/activities/cultural/italianclub/italianclub.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mercredilibre.homestead.com/importantnews.html" TargetMode="External"/><Relationship Id="rId11" Type="http://schemas.openxmlformats.org/officeDocument/2006/relationships/image" Target="../media/image6.jpeg"/><Relationship Id="rId5" Type="http://schemas.openxmlformats.org/officeDocument/2006/relationships/hyperlink" Target="http://smsh.dadeschools.net/activities/vocational/fea/fea.htm" TargetMode="External"/><Relationship Id="rId10" Type="http://schemas.openxmlformats.org/officeDocument/2006/relationships/hyperlink" Target="http://smsh.dadeschools.net/activities/honor/nhs/nhs.htm" TargetMode="External"/><Relationship Id="rId4" Type="http://schemas.openxmlformats.org/officeDocument/2006/relationships/hyperlink" Target="http://smsh.dadeschools.net/activities/vocational/fccla/fccla.htm" TargetMode="External"/><Relationship Id="rId9" Type="http://schemas.openxmlformats.org/officeDocument/2006/relationships/hyperlink" Target="http://smsh.dadeschools.net/activities/service/keyclub/keyclub.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sh.dadeschools.net/activities/interest/sadd/sadd.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msh.dadeschools.net/activities/sga/home.htm" TargetMode="External"/><Relationship Id="rId4" Type="http://schemas.openxmlformats.org/officeDocument/2006/relationships/hyperlink" Target="http://smsh.dadeschools.net/activities/honor/science/science.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zhaspil@dadeschools.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smsh.dadeschools.net/studentservices/curriculumbulletin08.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South Miami Senior High	</a:t>
            </a:r>
            <a:endParaRPr lang="en-US" dirty="0"/>
          </a:p>
        </p:txBody>
      </p:sp>
      <p:sp>
        <p:nvSpPr>
          <p:cNvPr id="3" name="Subtitle 2"/>
          <p:cNvSpPr>
            <a:spLocks noGrp="1"/>
          </p:cNvSpPr>
          <p:nvPr>
            <p:ph type="subTitle" idx="1"/>
          </p:nvPr>
        </p:nvSpPr>
        <p:spPr/>
        <p:txBody>
          <a:bodyPr/>
          <a:lstStyle/>
          <a:p>
            <a:pPr algn="ctr"/>
            <a:r>
              <a:rPr lang="en-US" dirty="0" smtClean="0"/>
              <a:t>Articulation and Subject Selection</a:t>
            </a:r>
          </a:p>
          <a:p>
            <a:pPr algn="ctr"/>
            <a:r>
              <a:rPr lang="en-US" dirty="0" smtClean="0"/>
              <a:t>for the 2009-2010 school year </a:t>
            </a:r>
          </a:p>
          <a:p>
            <a:pPr algn="ctr"/>
            <a:r>
              <a:rPr lang="en-US" sz="1200" dirty="0" smtClean="0"/>
              <a:t>Presented by South Miami Student Services Department</a:t>
            </a:r>
            <a:endParaRPr lang="en-US" sz="1200" dirty="0"/>
          </a:p>
        </p:txBody>
      </p:sp>
      <p:pic>
        <p:nvPicPr>
          <p:cNvPr id="1027" name="Picture 3"/>
          <p:cNvPicPr>
            <a:picLocks noChangeAspect="1" noChangeArrowheads="1"/>
          </p:cNvPicPr>
          <p:nvPr/>
        </p:nvPicPr>
        <p:blipFill>
          <a:blip r:embed="rId4"/>
          <a:srcRect/>
          <a:stretch>
            <a:fillRect/>
          </a:stretch>
        </p:blipFill>
        <p:spPr bwMode="auto">
          <a:xfrm>
            <a:off x="2286000" y="457200"/>
            <a:ext cx="5862043" cy="3505200"/>
          </a:xfrm>
          <a:prstGeom prst="rect">
            <a:avLst/>
          </a:prstGeom>
          <a:noFill/>
          <a:ln w="9525">
            <a:noFill/>
            <a:miter lim="800000"/>
            <a:headEnd/>
            <a:tailEnd/>
          </a:ln>
          <a:effectLst/>
        </p:spPr>
      </p:pic>
    </p:spTree>
  </p:cSld>
  <p:clrMapOvr>
    <a:masterClrMapping/>
  </p:clrMapOvr>
  <p:transition>
    <p:sndAc>
      <p:stSnd>
        <p:snd r:embed="rId3" name="drumroll.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629400" cy="1143000"/>
          </a:xfrm>
        </p:spPr>
        <p:txBody>
          <a:bodyPr/>
          <a:lstStyle/>
          <a:p>
            <a:pPr algn="ctr"/>
            <a:r>
              <a:rPr lang="en-US" dirty="0" smtClean="0"/>
              <a:t>Academy of Architecture </a:t>
            </a:r>
            <a:br>
              <a:rPr lang="en-US" dirty="0" smtClean="0"/>
            </a:br>
            <a:r>
              <a:rPr lang="en-US" dirty="0" smtClean="0"/>
              <a:t>and Construction</a:t>
            </a:r>
            <a:endParaRPr lang="en-US" dirty="0"/>
          </a:p>
        </p:txBody>
      </p:sp>
      <p:sp>
        <p:nvSpPr>
          <p:cNvPr id="3" name="Content Placeholder 2"/>
          <p:cNvSpPr>
            <a:spLocks noGrp="1"/>
          </p:cNvSpPr>
          <p:nvPr>
            <p:ph sz="quarter" idx="1"/>
          </p:nvPr>
        </p:nvSpPr>
        <p:spPr>
          <a:xfrm>
            <a:off x="1524000" y="2667000"/>
            <a:ext cx="6553200" cy="1676400"/>
          </a:xfrm>
        </p:spPr>
        <p:txBody>
          <a:bodyPr>
            <a:normAutofit/>
          </a:bodyPr>
          <a:lstStyle/>
          <a:p>
            <a:r>
              <a:rPr lang="en-US" dirty="0" smtClean="0"/>
              <a:t>Drafting/Illustrative Design Technology</a:t>
            </a:r>
          </a:p>
          <a:p>
            <a:r>
              <a:rPr lang="en-US" dirty="0" smtClean="0"/>
              <a:t>Construction Technology</a:t>
            </a:r>
          </a:p>
          <a:p>
            <a:r>
              <a:rPr lang="en-US" dirty="0" smtClean="0"/>
              <a:t>Materials and Processes Technology</a:t>
            </a:r>
          </a:p>
          <a:p>
            <a:endParaRPr lang="en-US" dirty="0"/>
          </a:p>
        </p:txBody>
      </p:sp>
      <p:pic>
        <p:nvPicPr>
          <p:cNvPr id="6" name="Picture 2"/>
          <p:cNvPicPr>
            <a:picLocks noChangeAspect="1" noChangeArrowheads="1"/>
          </p:cNvPicPr>
          <p:nvPr/>
        </p:nvPicPr>
        <p:blipFill>
          <a:blip r:embed="rId3" cstate="print"/>
          <a:srcRect/>
          <a:stretch>
            <a:fillRect/>
          </a:stretch>
        </p:blipFill>
        <p:spPr bwMode="auto">
          <a:xfrm>
            <a:off x="533400" y="304800"/>
            <a:ext cx="1089608" cy="10970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6324600" cy="762000"/>
          </a:xfrm>
        </p:spPr>
        <p:txBody>
          <a:bodyPr/>
          <a:lstStyle/>
          <a:p>
            <a:pPr algn="ctr"/>
            <a:r>
              <a:rPr lang="en-US" dirty="0" smtClean="0"/>
              <a:t>Academy of Culinary Arts</a:t>
            </a:r>
            <a:endParaRPr lang="en-US" dirty="0"/>
          </a:p>
        </p:txBody>
      </p:sp>
      <p:sp>
        <p:nvSpPr>
          <p:cNvPr id="3" name="Content Placeholder 2"/>
          <p:cNvSpPr>
            <a:spLocks noGrp="1"/>
          </p:cNvSpPr>
          <p:nvPr>
            <p:ph sz="quarter" idx="1"/>
          </p:nvPr>
        </p:nvSpPr>
        <p:spPr>
          <a:xfrm>
            <a:off x="2133600" y="2895600"/>
            <a:ext cx="4648200" cy="685800"/>
          </a:xfrm>
        </p:spPr>
        <p:txBody>
          <a:bodyPr/>
          <a:lstStyle/>
          <a:p>
            <a:pPr algn="ctr"/>
            <a:r>
              <a:rPr lang="en-US" dirty="0" smtClean="0"/>
              <a:t>Culinary Operations</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33400" y="304800"/>
            <a:ext cx="1089608" cy="10970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553200" cy="960438"/>
          </a:xfrm>
        </p:spPr>
        <p:txBody>
          <a:bodyPr>
            <a:normAutofit fontScale="90000"/>
          </a:bodyPr>
          <a:lstStyle/>
          <a:p>
            <a:pPr algn="ctr"/>
            <a:r>
              <a:rPr lang="en-US" dirty="0" smtClean="0"/>
              <a:t>Academy of </a:t>
            </a:r>
            <a:br>
              <a:rPr lang="en-US" dirty="0" smtClean="0"/>
            </a:br>
            <a:r>
              <a:rPr lang="en-US" dirty="0" smtClean="0"/>
              <a:t>Information Technology</a:t>
            </a:r>
            <a:endParaRPr lang="en-US" dirty="0"/>
          </a:p>
        </p:txBody>
      </p:sp>
      <p:sp>
        <p:nvSpPr>
          <p:cNvPr id="3" name="Content Placeholder 2"/>
          <p:cNvSpPr>
            <a:spLocks noGrp="1"/>
          </p:cNvSpPr>
          <p:nvPr>
            <p:ph sz="quarter" idx="1"/>
          </p:nvPr>
        </p:nvSpPr>
        <p:spPr>
          <a:xfrm>
            <a:off x="1066800" y="2743200"/>
            <a:ext cx="6705600" cy="1981200"/>
          </a:xfrm>
        </p:spPr>
        <p:txBody>
          <a:bodyPr/>
          <a:lstStyle/>
          <a:p>
            <a:r>
              <a:rPr lang="en-US" dirty="0" smtClean="0"/>
              <a:t>Digital Design Technology</a:t>
            </a:r>
          </a:p>
          <a:p>
            <a:r>
              <a:rPr lang="en-US" dirty="0" smtClean="0"/>
              <a:t>Network Systems: CISCO, Microsoft, UNIX, LINUX</a:t>
            </a:r>
          </a:p>
          <a:p>
            <a:r>
              <a:rPr lang="en-US" dirty="0" smtClean="0"/>
              <a:t>Web Design Technology</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33400" y="304800"/>
            <a:ext cx="1089608" cy="10970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172200" cy="1143000"/>
          </a:xfrm>
        </p:spPr>
        <p:txBody>
          <a:bodyPr>
            <a:normAutofit/>
          </a:bodyPr>
          <a:lstStyle/>
          <a:p>
            <a:pPr algn="ctr"/>
            <a:r>
              <a:rPr lang="en-US" dirty="0" smtClean="0"/>
              <a:t>Academy of Performing </a:t>
            </a:r>
            <a:br>
              <a:rPr lang="en-US" dirty="0" smtClean="0"/>
            </a:br>
            <a:r>
              <a:rPr lang="en-US" dirty="0" smtClean="0"/>
              <a:t>and Visual Arts</a:t>
            </a:r>
            <a:endParaRPr lang="en-US" dirty="0"/>
          </a:p>
        </p:txBody>
      </p:sp>
      <p:sp>
        <p:nvSpPr>
          <p:cNvPr id="3" name="Content Placeholder 2"/>
          <p:cNvSpPr>
            <a:spLocks noGrp="1"/>
          </p:cNvSpPr>
          <p:nvPr>
            <p:ph sz="quarter" idx="1"/>
          </p:nvPr>
        </p:nvSpPr>
        <p:spPr>
          <a:xfrm>
            <a:off x="3276600" y="2590800"/>
            <a:ext cx="1905000" cy="1905000"/>
          </a:xfrm>
        </p:spPr>
        <p:txBody>
          <a:bodyPr/>
          <a:lstStyle/>
          <a:p>
            <a:r>
              <a:rPr lang="en-US" dirty="0" smtClean="0"/>
              <a:t>Art</a:t>
            </a:r>
          </a:p>
          <a:p>
            <a:r>
              <a:rPr lang="en-US" dirty="0" smtClean="0"/>
              <a:t>Dance</a:t>
            </a:r>
          </a:p>
          <a:p>
            <a:r>
              <a:rPr lang="en-US" dirty="0" smtClean="0"/>
              <a:t>Drama</a:t>
            </a:r>
          </a:p>
          <a:p>
            <a:r>
              <a:rPr lang="en-US" dirty="0" smtClean="0"/>
              <a:t>Music</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33400" y="304800"/>
            <a:ext cx="1089608" cy="10970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500"/>
                                        <p:tgtEl>
                                          <p:spTgt spid="3">
                                            <p:txEl>
                                              <p:pRg st="2" end="2"/>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553200" cy="1249362"/>
          </a:xfrm>
        </p:spPr>
        <p:txBody>
          <a:bodyPr>
            <a:normAutofit/>
          </a:bodyPr>
          <a:lstStyle/>
          <a:p>
            <a:pPr algn="ctr"/>
            <a:r>
              <a:rPr lang="en-US" dirty="0" smtClean="0"/>
              <a:t>Academy of </a:t>
            </a:r>
            <a:br>
              <a:rPr lang="en-US" dirty="0" smtClean="0"/>
            </a:br>
            <a:r>
              <a:rPr lang="en-US" dirty="0" smtClean="0"/>
              <a:t>Public Service and Security</a:t>
            </a:r>
            <a:endParaRPr lang="en-US" dirty="0"/>
          </a:p>
        </p:txBody>
      </p:sp>
      <p:sp>
        <p:nvSpPr>
          <p:cNvPr id="3" name="Content Placeholder 2"/>
          <p:cNvSpPr>
            <a:spLocks noGrp="1"/>
          </p:cNvSpPr>
          <p:nvPr>
            <p:ph sz="quarter" idx="1"/>
          </p:nvPr>
        </p:nvSpPr>
        <p:spPr>
          <a:xfrm>
            <a:off x="3429000" y="2895600"/>
            <a:ext cx="1752600" cy="685800"/>
          </a:xfrm>
        </p:spPr>
        <p:txBody>
          <a:bodyPr/>
          <a:lstStyle/>
          <a:p>
            <a:r>
              <a:rPr lang="en-US" dirty="0" smtClean="0"/>
              <a:t>JROTC</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533400" y="304800"/>
            <a:ext cx="1089608" cy="10970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553200" cy="1249362"/>
          </a:xfrm>
        </p:spPr>
        <p:txBody>
          <a:bodyPr>
            <a:normAutofit fontScale="90000"/>
          </a:bodyPr>
          <a:lstStyle/>
          <a:p>
            <a:pPr algn="ctr"/>
            <a:r>
              <a:rPr lang="en-US" dirty="0" smtClean="0"/>
              <a:t>Magnet Academy of </a:t>
            </a:r>
            <a:br>
              <a:rPr lang="en-US" dirty="0" smtClean="0"/>
            </a:br>
            <a:r>
              <a:rPr lang="en-US" dirty="0" smtClean="0"/>
              <a:t>Communication Arts, </a:t>
            </a:r>
            <a:br>
              <a:rPr lang="en-US" dirty="0" smtClean="0"/>
            </a:br>
            <a:r>
              <a:rPr lang="en-US" dirty="0" smtClean="0"/>
              <a:t>Visual Arts and Digital Media</a:t>
            </a:r>
            <a:endParaRPr lang="en-US" dirty="0"/>
          </a:p>
        </p:txBody>
      </p:sp>
      <p:sp>
        <p:nvSpPr>
          <p:cNvPr id="3" name="Content Placeholder 2"/>
          <p:cNvSpPr>
            <a:spLocks noGrp="1"/>
          </p:cNvSpPr>
          <p:nvPr>
            <p:ph sz="quarter" idx="1"/>
          </p:nvPr>
        </p:nvSpPr>
        <p:spPr>
          <a:xfrm>
            <a:off x="2514600" y="2743200"/>
            <a:ext cx="3657600" cy="1905000"/>
          </a:xfrm>
        </p:spPr>
        <p:txBody>
          <a:bodyPr/>
          <a:lstStyle/>
          <a:p>
            <a:r>
              <a:rPr lang="en-US" dirty="0" smtClean="0"/>
              <a:t>Digital Photography</a:t>
            </a:r>
          </a:p>
          <a:p>
            <a:r>
              <a:rPr lang="en-US" dirty="0" smtClean="0"/>
              <a:t>Drawing and Painting</a:t>
            </a:r>
          </a:p>
          <a:p>
            <a:r>
              <a:rPr lang="en-US" dirty="0" smtClean="0"/>
              <a:t>Television Production</a:t>
            </a:r>
          </a:p>
          <a:p>
            <a:r>
              <a:rPr lang="en-US" dirty="0" smtClean="0"/>
              <a:t>Music</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457200" y="381000"/>
            <a:ext cx="1013926" cy="10208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500"/>
                                        <p:tgtEl>
                                          <p:spTgt spid="3">
                                            <p:txEl>
                                              <p:pRg st="2" end="2"/>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Sports</a:t>
            </a:r>
            <a:endParaRPr lang="en-US" dirty="0"/>
          </a:p>
        </p:txBody>
      </p:sp>
      <p:sp>
        <p:nvSpPr>
          <p:cNvPr id="3" name="Content Placeholder 2"/>
          <p:cNvSpPr>
            <a:spLocks noGrp="1"/>
          </p:cNvSpPr>
          <p:nvPr>
            <p:ph sz="quarter" idx="1"/>
          </p:nvPr>
        </p:nvSpPr>
        <p:spPr>
          <a:xfrm>
            <a:off x="2743200" y="1371600"/>
            <a:ext cx="2971800" cy="5334000"/>
          </a:xfrm>
        </p:spPr>
        <p:txBody>
          <a:bodyPr>
            <a:normAutofit fontScale="40000" lnSpcReduction="20000"/>
          </a:bodyPr>
          <a:lstStyle/>
          <a:p>
            <a:r>
              <a:rPr lang="en-US" sz="5100" dirty="0" smtClean="0">
                <a:hlinkClick r:id="rId3"/>
              </a:rPr>
              <a:t>Fall Sports Teams</a:t>
            </a:r>
            <a:r>
              <a:rPr lang="en-US" sz="5100" dirty="0" smtClean="0"/>
              <a:t> </a:t>
            </a:r>
          </a:p>
          <a:p>
            <a:pPr lvl="1"/>
            <a:r>
              <a:rPr lang="en-US" sz="4200" dirty="0" smtClean="0"/>
              <a:t>Football</a:t>
            </a:r>
          </a:p>
          <a:p>
            <a:pPr lvl="1"/>
            <a:r>
              <a:rPr lang="en-US" sz="4200" dirty="0" smtClean="0"/>
              <a:t>Cross Country</a:t>
            </a:r>
          </a:p>
          <a:p>
            <a:pPr lvl="1"/>
            <a:r>
              <a:rPr lang="en-US" sz="4200" dirty="0" smtClean="0"/>
              <a:t>Girls Volleyball</a:t>
            </a:r>
          </a:p>
          <a:p>
            <a:pPr lvl="1"/>
            <a:r>
              <a:rPr lang="en-US" sz="4200" dirty="0" smtClean="0"/>
              <a:t>Golf</a:t>
            </a:r>
          </a:p>
          <a:p>
            <a:pPr lvl="1"/>
            <a:r>
              <a:rPr lang="en-US" sz="4200" dirty="0" smtClean="0"/>
              <a:t>Swimming</a:t>
            </a:r>
          </a:p>
          <a:p>
            <a:r>
              <a:rPr lang="en-US" sz="5100" dirty="0" smtClean="0">
                <a:hlinkClick r:id="rId4"/>
              </a:rPr>
              <a:t>Winter Sports Teams</a:t>
            </a:r>
            <a:r>
              <a:rPr lang="en-US" sz="5100" dirty="0" smtClean="0"/>
              <a:t> </a:t>
            </a:r>
          </a:p>
          <a:p>
            <a:pPr lvl="1"/>
            <a:r>
              <a:rPr lang="en-US" sz="5000" dirty="0" smtClean="0"/>
              <a:t>Soccer</a:t>
            </a:r>
          </a:p>
          <a:p>
            <a:pPr lvl="1"/>
            <a:r>
              <a:rPr lang="en-US" sz="5000" dirty="0" smtClean="0"/>
              <a:t>Basketball</a:t>
            </a:r>
          </a:p>
          <a:p>
            <a:pPr lvl="1"/>
            <a:r>
              <a:rPr lang="en-US" sz="5000" dirty="0" smtClean="0"/>
              <a:t>Wrestling</a:t>
            </a:r>
          </a:p>
          <a:p>
            <a:r>
              <a:rPr lang="en-US" sz="5100" dirty="0" smtClean="0">
                <a:hlinkClick r:id="rId5"/>
              </a:rPr>
              <a:t>Spring Sports Team</a:t>
            </a:r>
            <a:endParaRPr lang="en-US" sz="5100" dirty="0" smtClean="0"/>
          </a:p>
          <a:p>
            <a:pPr lvl="1"/>
            <a:r>
              <a:rPr lang="en-US" sz="5000" dirty="0" smtClean="0"/>
              <a:t>Baseball</a:t>
            </a:r>
          </a:p>
          <a:p>
            <a:pPr lvl="1"/>
            <a:r>
              <a:rPr lang="en-US" sz="5000" dirty="0" smtClean="0"/>
              <a:t>Softball</a:t>
            </a:r>
          </a:p>
          <a:p>
            <a:pPr lvl="1"/>
            <a:r>
              <a:rPr lang="en-US" sz="5000" dirty="0" smtClean="0"/>
              <a:t>Badminton</a:t>
            </a:r>
          </a:p>
          <a:p>
            <a:pPr lvl="1"/>
            <a:r>
              <a:rPr lang="en-US" sz="5000" dirty="0" smtClean="0"/>
              <a:t>Track and Field</a:t>
            </a:r>
          </a:p>
          <a:p>
            <a:pPr lvl="1"/>
            <a:r>
              <a:rPr lang="en-US" sz="5000" dirty="0" smtClean="0"/>
              <a:t>Tennis</a:t>
            </a:r>
          </a:p>
          <a:p>
            <a:pPr lvl="1"/>
            <a:r>
              <a:rPr lang="en-US" sz="5000" dirty="0" smtClean="0"/>
              <a:t>Boys Volleyball</a:t>
            </a:r>
          </a:p>
          <a:p>
            <a:pPr>
              <a:buNone/>
            </a:pPr>
            <a:r>
              <a:rPr lang="en-US" dirty="0" smtClean="0"/>
              <a:t> </a:t>
            </a:r>
            <a:endParaRPr lang="en-US" sz="4800" dirty="0"/>
          </a:p>
        </p:txBody>
      </p:sp>
      <p:pic>
        <p:nvPicPr>
          <p:cNvPr id="4" name="Picture 2"/>
          <p:cNvPicPr>
            <a:picLocks noChangeAspect="1" noChangeArrowheads="1"/>
          </p:cNvPicPr>
          <p:nvPr/>
        </p:nvPicPr>
        <p:blipFill>
          <a:blip r:embed="rId6"/>
          <a:srcRect/>
          <a:stretch>
            <a:fillRect/>
          </a:stretch>
        </p:blipFill>
        <p:spPr bwMode="auto">
          <a:xfrm>
            <a:off x="609600" y="0"/>
            <a:ext cx="7315200" cy="91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 calcmode="lin" valueType="num">
                                      <p:cBhvr additive="base">
                                        <p:cTn id="9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15" end="15"/>
                                            </p:txEl>
                                          </p:spTgt>
                                        </p:tgtEl>
                                        <p:attrNameLst>
                                          <p:attrName>style.visibility</p:attrName>
                                        </p:attrNameLst>
                                      </p:cBhvr>
                                      <p:to>
                                        <p:strVal val="visible"/>
                                      </p:to>
                                    </p:set>
                                    <p:anim calcmode="lin" valueType="num">
                                      <p:cBhvr additive="base">
                                        <p:cTn id="10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16" end="16"/>
                                            </p:txEl>
                                          </p:spTgt>
                                        </p:tgtEl>
                                        <p:attrNameLst>
                                          <p:attrName>style.visibility</p:attrName>
                                        </p:attrNameLst>
                                      </p:cBhvr>
                                      <p:to>
                                        <p:strVal val="visible"/>
                                      </p:to>
                                    </p:set>
                                    <p:anim calcmode="lin" valueType="num">
                                      <p:cBhvr additive="base">
                                        <p:cTn id="10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Sports</a:t>
            </a:r>
            <a:endParaRPr lang="en-US" dirty="0"/>
          </a:p>
        </p:txBody>
      </p:sp>
      <p:pic>
        <p:nvPicPr>
          <p:cNvPr id="4" name="Content Placeholder 3" descr="34195161.jpg"/>
          <p:cNvPicPr>
            <a:picLocks noGrp="1" noChangeAspect="1"/>
          </p:cNvPicPr>
          <p:nvPr>
            <p:ph sz="quarter" idx="1"/>
          </p:nvPr>
        </p:nvPicPr>
        <p:blipFill>
          <a:blip r:embed="rId3"/>
          <a:stretch>
            <a:fillRect/>
          </a:stretch>
        </p:blipFill>
        <p:spPr>
          <a:xfrm>
            <a:off x="1524" y="2057400"/>
            <a:ext cx="2951988" cy="1981200"/>
          </a:xfrm>
        </p:spPr>
      </p:pic>
      <p:pic>
        <p:nvPicPr>
          <p:cNvPr id="6" name="Picture 5" descr="34938108.jpg"/>
          <p:cNvPicPr>
            <a:picLocks noChangeAspect="1"/>
          </p:cNvPicPr>
          <p:nvPr/>
        </p:nvPicPr>
        <p:blipFill>
          <a:blip r:embed="rId4"/>
          <a:stretch>
            <a:fillRect/>
          </a:stretch>
        </p:blipFill>
        <p:spPr>
          <a:xfrm>
            <a:off x="5410200" y="1524000"/>
            <a:ext cx="3179064" cy="2133600"/>
          </a:xfrm>
          <a:prstGeom prst="rect">
            <a:avLst/>
          </a:prstGeom>
        </p:spPr>
      </p:pic>
      <p:pic>
        <p:nvPicPr>
          <p:cNvPr id="7" name="Picture 6" descr="35303016a.jpg"/>
          <p:cNvPicPr>
            <a:picLocks noChangeAspect="1"/>
          </p:cNvPicPr>
          <p:nvPr/>
        </p:nvPicPr>
        <p:blipFill>
          <a:blip r:embed="rId5"/>
          <a:stretch>
            <a:fillRect/>
          </a:stretch>
        </p:blipFill>
        <p:spPr>
          <a:xfrm>
            <a:off x="228600" y="4038600"/>
            <a:ext cx="2806654" cy="2237188"/>
          </a:xfrm>
          <a:prstGeom prst="rect">
            <a:avLst/>
          </a:prstGeom>
        </p:spPr>
      </p:pic>
      <p:pic>
        <p:nvPicPr>
          <p:cNvPr id="8" name="Picture 7" descr="badminton.jpg"/>
          <p:cNvPicPr>
            <a:picLocks noChangeAspect="1"/>
          </p:cNvPicPr>
          <p:nvPr/>
        </p:nvPicPr>
        <p:blipFill>
          <a:blip r:embed="rId6"/>
          <a:stretch>
            <a:fillRect/>
          </a:stretch>
        </p:blipFill>
        <p:spPr>
          <a:xfrm>
            <a:off x="2514600" y="5029200"/>
            <a:ext cx="3163316" cy="1828800"/>
          </a:xfrm>
          <a:prstGeom prst="rect">
            <a:avLst/>
          </a:prstGeom>
        </p:spPr>
      </p:pic>
      <p:pic>
        <p:nvPicPr>
          <p:cNvPr id="9" name="Picture 8" descr="gallerybaketball.gif"/>
          <p:cNvPicPr>
            <a:picLocks noChangeAspect="1"/>
          </p:cNvPicPr>
          <p:nvPr/>
        </p:nvPicPr>
        <p:blipFill>
          <a:blip r:embed="rId7"/>
          <a:stretch>
            <a:fillRect/>
          </a:stretch>
        </p:blipFill>
        <p:spPr>
          <a:xfrm>
            <a:off x="5638800" y="3429000"/>
            <a:ext cx="2209800" cy="3237615"/>
          </a:xfrm>
          <a:prstGeom prst="rect">
            <a:avLst/>
          </a:prstGeom>
        </p:spPr>
      </p:pic>
      <p:pic>
        <p:nvPicPr>
          <p:cNvPr id="10" name="Picture 2"/>
          <p:cNvPicPr>
            <a:picLocks noChangeAspect="1" noChangeArrowheads="1"/>
          </p:cNvPicPr>
          <p:nvPr/>
        </p:nvPicPr>
        <p:blipFill>
          <a:blip r:embed="rId8"/>
          <a:srcRect/>
          <a:stretch>
            <a:fillRect/>
          </a:stretch>
        </p:blipFill>
        <p:spPr bwMode="auto">
          <a:xfrm>
            <a:off x="609600" y="0"/>
            <a:ext cx="7315200" cy="914400"/>
          </a:xfrm>
          <a:prstGeom prst="rect">
            <a:avLst/>
          </a:prstGeom>
          <a:noFill/>
          <a:ln w="9525">
            <a:noFill/>
            <a:miter lim="800000"/>
            <a:headEnd/>
            <a:tailEnd/>
          </a:ln>
          <a:effectLst/>
        </p:spPr>
      </p:pic>
      <p:pic>
        <p:nvPicPr>
          <p:cNvPr id="11" name="Picture 10" descr="trackwrestling.jpg"/>
          <p:cNvPicPr>
            <a:picLocks noChangeAspect="1"/>
          </p:cNvPicPr>
          <p:nvPr/>
        </p:nvPicPr>
        <p:blipFill>
          <a:blip r:embed="rId9"/>
          <a:stretch>
            <a:fillRect/>
          </a:stretch>
        </p:blipFill>
        <p:spPr>
          <a:xfrm>
            <a:off x="2895600" y="1295400"/>
            <a:ext cx="2673096" cy="1790591"/>
          </a:xfrm>
          <a:prstGeom prst="rect">
            <a:avLst/>
          </a:prstGeom>
        </p:spPr>
      </p:pic>
      <p:pic>
        <p:nvPicPr>
          <p:cNvPr id="12" name="Picture 11" descr="34455055.jpg"/>
          <p:cNvPicPr>
            <a:picLocks noChangeAspect="1"/>
          </p:cNvPicPr>
          <p:nvPr/>
        </p:nvPicPr>
        <p:blipFill>
          <a:blip r:embed="rId10"/>
          <a:stretch>
            <a:fillRect/>
          </a:stretch>
        </p:blipFill>
        <p:spPr>
          <a:xfrm>
            <a:off x="2667000" y="2971800"/>
            <a:ext cx="3124200" cy="2092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ox(i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ox(in)">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Athletics Department</a:t>
            </a:r>
            <a:endParaRPr lang="en-US" dirty="0"/>
          </a:p>
        </p:txBody>
      </p:sp>
      <p:sp>
        <p:nvSpPr>
          <p:cNvPr id="3" name="Content Placeholder 2"/>
          <p:cNvSpPr>
            <a:spLocks noGrp="1"/>
          </p:cNvSpPr>
          <p:nvPr>
            <p:ph sz="quarter" idx="1"/>
          </p:nvPr>
        </p:nvSpPr>
        <p:spPr/>
        <p:txBody>
          <a:bodyPr>
            <a:normAutofit/>
          </a:bodyPr>
          <a:lstStyle/>
          <a:p>
            <a:pPr>
              <a:buNone/>
            </a:pPr>
            <a:endParaRPr lang="en-US" dirty="0" smtClean="0"/>
          </a:p>
          <a:p>
            <a:r>
              <a:rPr lang="en-US" dirty="0" smtClean="0">
                <a:hlinkClick r:id="rId3"/>
              </a:rPr>
              <a:t>Paula </a:t>
            </a:r>
            <a:r>
              <a:rPr lang="en-US" dirty="0" err="1" smtClean="0">
                <a:hlinkClick r:id="rId3"/>
              </a:rPr>
              <a:t>Raflowitz</a:t>
            </a:r>
            <a:r>
              <a:rPr lang="en-US" dirty="0" smtClean="0"/>
              <a:t>	 	</a:t>
            </a:r>
            <a:r>
              <a:rPr lang="en-US" sz="2000" dirty="0" smtClean="0"/>
              <a:t>Athletics Director </a:t>
            </a:r>
          </a:p>
          <a:p>
            <a:r>
              <a:rPr lang="en-US" dirty="0" smtClean="0">
                <a:hlinkClick r:id="rId4"/>
              </a:rPr>
              <a:t>Danny </a:t>
            </a:r>
            <a:r>
              <a:rPr lang="en-US" dirty="0" err="1" smtClean="0">
                <a:hlinkClick r:id="rId4"/>
              </a:rPr>
              <a:t>Lavandeira</a:t>
            </a:r>
            <a:r>
              <a:rPr lang="en-US" dirty="0" smtClean="0"/>
              <a:t> 	</a:t>
            </a:r>
            <a:r>
              <a:rPr lang="en-US" sz="2000" dirty="0" smtClean="0"/>
              <a:t>Assistant Athletics Director </a:t>
            </a:r>
          </a:p>
          <a:p>
            <a:r>
              <a:rPr lang="en-US" dirty="0" smtClean="0">
                <a:hlinkClick r:id="rId5"/>
              </a:rPr>
              <a:t>James </a:t>
            </a:r>
            <a:r>
              <a:rPr lang="en-US" dirty="0" err="1" smtClean="0">
                <a:hlinkClick r:id="rId5"/>
              </a:rPr>
              <a:t>Colzie</a:t>
            </a:r>
            <a:r>
              <a:rPr lang="en-US" dirty="0" smtClean="0"/>
              <a:t> 		</a:t>
            </a:r>
            <a:r>
              <a:rPr lang="en-US" sz="2000" dirty="0" smtClean="0"/>
              <a:t>Business Manager </a:t>
            </a:r>
          </a:p>
          <a:p>
            <a:r>
              <a:rPr lang="en-US" dirty="0" smtClean="0">
                <a:hlinkClick r:id="rId6"/>
              </a:rPr>
              <a:t>Mary Medina</a:t>
            </a:r>
            <a:r>
              <a:rPr lang="en-US" dirty="0" smtClean="0"/>
              <a:t> 		</a:t>
            </a:r>
            <a:r>
              <a:rPr lang="en-US" sz="2000" dirty="0" smtClean="0"/>
              <a:t>Athletic Trainer </a:t>
            </a:r>
          </a:p>
          <a:p>
            <a:r>
              <a:rPr lang="en-US" dirty="0" err="1" smtClean="0">
                <a:hlinkClick r:id="rId7"/>
              </a:rPr>
              <a:t>Marylin</a:t>
            </a:r>
            <a:r>
              <a:rPr lang="en-US" dirty="0" smtClean="0"/>
              <a:t> </a:t>
            </a:r>
            <a:r>
              <a:rPr lang="en-US" dirty="0" err="1" smtClean="0">
                <a:hlinkClick r:id="rId7"/>
              </a:rPr>
              <a:t>Bouzon</a:t>
            </a:r>
            <a:r>
              <a:rPr lang="en-US" dirty="0" smtClean="0"/>
              <a:t> 		</a:t>
            </a:r>
            <a:r>
              <a:rPr lang="en-US" sz="2000" dirty="0" smtClean="0"/>
              <a:t>Assistant Athletic Trainer</a:t>
            </a:r>
          </a:p>
          <a:p>
            <a:pPr>
              <a:buNone/>
            </a:pPr>
            <a:r>
              <a:rPr lang="en-US" dirty="0" smtClean="0"/>
              <a:t>    </a:t>
            </a:r>
          </a:p>
          <a:p>
            <a:pPr algn="ctr"/>
            <a:r>
              <a:rPr lang="en-US" sz="1800" dirty="0" smtClean="0"/>
              <a:t>Athletics Office Telephone</a:t>
            </a:r>
            <a:br>
              <a:rPr lang="en-US" sz="1800" dirty="0" smtClean="0"/>
            </a:br>
            <a:r>
              <a:rPr lang="en-US" sz="1800" dirty="0" smtClean="0"/>
              <a:t>305-666-5871 ex 2339 </a:t>
            </a:r>
          </a:p>
          <a:p>
            <a:pPr algn="ctr"/>
            <a:r>
              <a:rPr lang="en-US" sz="1800" dirty="0" smtClean="0"/>
              <a:t>Fax Number</a:t>
            </a:r>
            <a:br>
              <a:rPr lang="en-US" sz="1800" dirty="0" smtClean="0"/>
            </a:br>
            <a:r>
              <a:rPr lang="en-US" sz="1800" dirty="0" smtClean="0"/>
              <a:t>786-268-1881</a:t>
            </a:r>
          </a:p>
          <a:p>
            <a:endParaRPr lang="en-US" dirty="0"/>
          </a:p>
        </p:txBody>
      </p:sp>
      <p:pic>
        <p:nvPicPr>
          <p:cNvPr id="4" name="Picture 2"/>
          <p:cNvPicPr>
            <a:picLocks noChangeAspect="1" noChangeArrowheads="1"/>
          </p:cNvPicPr>
          <p:nvPr/>
        </p:nvPicPr>
        <p:blipFill>
          <a:blip r:embed="rId8"/>
          <a:srcRect/>
          <a:stretch>
            <a:fillRect/>
          </a:stretch>
        </p:blipFill>
        <p:spPr bwMode="auto">
          <a:xfrm>
            <a:off x="609600" y="0"/>
            <a:ext cx="7315200" cy="91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ox(in)">
                                      <p:cBhvr>
                                        <p:cTn id="16" dur="500"/>
                                        <p:tgtEl>
                                          <p:spTgt spid="3">
                                            <p:txEl>
                                              <p:pRg st="2" end="2"/>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ox(in)">
                                      <p:cBhvr>
                                        <p:cTn id="19" dur="500"/>
                                        <p:tgtEl>
                                          <p:spTgt spid="3">
                                            <p:txEl>
                                              <p:pRg st="3" end="3"/>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ox(in)">
                                      <p:cBhvr>
                                        <p:cTn id="25" dur="500"/>
                                        <p:tgtEl>
                                          <p:spTgt spid="3">
                                            <p:txEl>
                                              <p:pRg st="5" end="5"/>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ox(in)">
                                      <p:cBhvr>
                                        <p:cTn id="28" dur="500"/>
                                        <p:tgtEl>
                                          <p:spTgt spid="3">
                                            <p:txEl>
                                              <p:pRg st="6" end="6"/>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ox(in)">
                                      <p:cBhvr>
                                        <p:cTn id="31" dur="500"/>
                                        <p:tgtEl>
                                          <p:spTgt spid="3">
                                            <p:txEl>
                                              <p:pRg st="7" end="7"/>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ox(in)">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Clubs</a:t>
            </a:r>
            <a:endParaRPr lang="en-US" dirty="0"/>
          </a:p>
        </p:txBody>
      </p:sp>
      <p:sp>
        <p:nvSpPr>
          <p:cNvPr id="3" name="Content Placeholder 2"/>
          <p:cNvSpPr>
            <a:spLocks noGrp="1"/>
          </p:cNvSpPr>
          <p:nvPr>
            <p:ph sz="quarter" idx="1"/>
          </p:nvPr>
        </p:nvSpPr>
        <p:spPr>
          <a:xfrm>
            <a:off x="2819400" y="1371600"/>
            <a:ext cx="5334000" cy="5257800"/>
          </a:xfrm>
        </p:spPr>
        <p:txBody>
          <a:bodyPr>
            <a:normAutofit fontScale="55000" lnSpcReduction="20000"/>
          </a:bodyPr>
          <a:lstStyle/>
          <a:p>
            <a:r>
              <a:rPr lang="en-US" sz="3200" dirty="0" smtClean="0"/>
              <a:t>5000 Role Models 		</a:t>
            </a:r>
          </a:p>
          <a:p>
            <a:r>
              <a:rPr lang="en-US" sz="3200" dirty="0" smtClean="0">
                <a:hlinkClick r:id="rId3" action="ppaction://hlinkfile"/>
              </a:rPr>
              <a:t>Abstinence 'Wait' Club</a:t>
            </a:r>
            <a:r>
              <a:rPr lang="en-US" sz="3200" dirty="0" smtClean="0"/>
              <a:t> 		</a:t>
            </a:r>
          </a:p>
          <a:p>
            <a:r>
              <a:rPr lang="en-US" sz="3200" dirty="0" smtClean="0"/>
              <a:t>Best Buddies Club 		</a:t>
            </a:r>
          </a:p>
          <a:p>
            <a:r>
              <a:rPr lang="en-US" sz="3200" dirty="0" smtClean="0"/>
              <a:t>Bible Club 			</a:t>
            </a:r>
          </a:p>
          <a:p>
            <a:r>
              <a:rPr lang="en-US" sz="3200" dirty="0" smtClean="0"/>
              <a:t>Cafe Cobra</a:t>
            </a:r>
          </a:p>
          <a:p>
            <a:r>
              <a:rPr lang="en-US" sz="3200" dirty="0" smtClean="0">
                <a:hlinkClick r:id="rId4" action="ppaction://hlinkfile"/>
              </a:rPr>
              <a:t>CECF (Career Education Clubs of Florida)</a:t>
            </a:r>
            <a:endParaRPr lang="en-US" sz="3200" dirty="0" smtClean="0"/>
          </a:p>
          <a:p>
            <a:r>
              <a:rPr lang="en-US" sz="3200" dirty="0" smtClean="0"/>
              <a:t>Cheerleaders (Varsity) JV</a:t>
            </a:r>
          </a:p>
          <a:p>
            <a:r>
              <a:rPr lang="en-US" sz="3200" dirty="0" smtClean="0"/>
              <a:t>Class of 2009</a:t>
            </a:r>
          </a:p>
          <a:p>
            <a:r>
              <a:rPr lang="en-US" sz="3200" dirty="0" smtClean="0"/>
              <a:t>Class of 2010</a:t>
            </a:r>
          </a:p>
          <a:p>
            <a:r>
              <a:rPr lang="en-US" sz="3200" dirty="0" smtClean="0"/>
              <a:t>Class of 2011</a:t>
            </a:r>
          </a:p>
          <a:p>
            <a:r>
              <a:rPr lang="en-US" sz="3200" dirty="0" smtClean="0"/>
              <a:t>Class of 2012 </a:t>
            </a:r>
            <a:r>
              <a:rPr lang="en-US" sz="3200" dirty="0" smtClean="0">
                <a:hlinkClick r:id="rId5"/>
              </a:rPr>
              <a:t> </a:t>
            </a:r>
            <a:endParaRPr lang="en-US" sz="3200" dirty="0" smtClean="0"/>
          </a:p>
          <a:p>
            <a:r>
              <a:rPr lang="en-US" sz="3200" dirty="0" smtClean="0"/>
              <a:t>Cobra Charmers</a:t>
            </a:r>
          </a:p>
          <a:p>
            <a:r>
              <a:rPr lang="en-US" sz="3200" dirty="0" smtClean="0">
                <a:hlinkClick r:id="rId6" action="ppaction://hlinkfile"/>
              </a:rPr>
              <a:t>Cobra Readers</a:t>
            </a:r>
            <a:endParaRPr lang="en-US" sz="3200" dirty="0" smtClean="0"/>
          </a:p>
          <a:p>
            <a:r>
              <a:rPr lang="en-US" sz="3200" dirty="0" smtClean="0"/>
              <a:t>Drama Club</a:t>
            </a:r>
          </a:p>
          <a:p>
            <a:r>
              <a:rPr lang="en-US" sz="3200" dirty="0" smtClean="0"/>
              <a:t>Engineering Club</a:t>
            </a:r>
          </a:p>
          <a:p>
            <a:r>
              <a:rPr lang="en-US" sz="3200" dirty="0" smtClean="0"/>
              <a:t>English Honor Society</a:t>
            </a:r>
          </a:p>
          <a:p>
            <a:r>
              <a:rPr lang="en-US" sz="3200" dirty="0" smtClean="0"/>
              <a:t>Environmental Society</a:t>
            </a:r>
          </a:p>
        </p:txBody>
      </p:sp>
      <p:pic>
        <p:nvPicPr>
          <p:cNvPr id="4" name="Picture 2"/>
          <p:cNvPicPr>
            <a:picLocks noChangeAspect="1" noChangeArrowheads="1"/>
          </p:cNvPicPr>
          <p:nvPr/>
        </p:nvPicPr>
        <p:blipFill>
          <a:blip r:embed="rId7"/>
          <a:srcRect/>
          <a:stretch>
            <a:fillRect/>
          </a:stretch>
        </p:blipFill>
        <p:spPr bwMode="auto">
          <a:xfrm>
            <a:off x="609600" y="0"/>
            <a:ext cx="7315200" cy="91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500"/>
                                        <p:tgtEl>
                                          <p:spTgt spid="3">
                                            <p:txEl>
                                              <p:pRg st="2" end="2"/>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ox(in)">
                                      <p:cBhvr>
                                        <p:cTn id="25" dur="500"/>
                                        <p:tgtEl>
                                          <p:spTgt spid="3">
                                            <p:txEl>
                                              <p:pRg st="4" end="4"/>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ox(in)">
                                      <p:cBhvr>
                                        <p:cTn id="31" dur="500"/>
                                        <p:tgtEl>
                                          <p:spTgt spid="3">
                                            <p:txEl>
                                              <p:pRg st="6" end="6"/>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ox(in)">
                                      <p:cBhvr>
                                        <p:cTn id="34" dur="500"/>
                                        <p:tgtEl>
                                          <p:spTgt spid="3">
                                            <p:txEl>
                                              <p:pRg st="7" end="7"/>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ox(in)">
                                      <p:cBhvr>
                                        <p:cTn id="37" dur="500"/>
                                        <p:tgtEl>
                                          <p:spTgt spid="3">
                                            <p:txEl>
                                              <p:pRg st="8" end="8"/>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ox(in)">
                                      <p:cBhvr>
                                        <p:cTn id="40" dur="500"/>
                                        <p:tgtEl>
                                          <p:spTgt spid="3">
                                            <p:txEl>
                                              <p:pRg st="9" end="9"/>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ox(in)">
                                      <p:cBhvr>
                                        <p:cTn id="43" dur="500"/>
                                        <p:tgtEl>
                                          <p:spTgt spid="3">
                                            <p:txEl>
                                              <p:pRg st="10" end="10"/>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ox(in)">
                                      <p:cBhvr>
                                        <p:cTn id="46" dur="500"/>
                                        <p:tgtEl>
                                          <p:spTgt spid="3">
                                            <p:txEl>
                                              <p:pRg st="11" end="11"/>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box(in)">
                                      <p:cBhvr>
                                        <p:cTn id="49" dur="500"/>
                                        <p:tgtEl>
                                          <p:spTgt spid="3">
                                            <p:txEl>
                                              <p:pRg st="12" end="12"/>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ox(in)">
                                      <p:cBhvr>
                                        <p:cTn id="52" dur="500"/>
                                        <p:tgtEl>
                                          <p:spTgt spid="3">
                                            <p:txEl>
                                              <p:pRg st="13" end="13"/>
                                            </p:txEl>
                                          </p:spTgt>
                                        </p:tgtEl>
                                      </p:cBhvr>
                                    </p:animEffect>
                                  </p:childTnLst>
                                </p:cTn>
                              </p:par>
                              <p:par>
                                <p:cTn id="53" presetID="4" presetClass="entr" presetSubtype="16"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box(in)">
                                      <p:cBhvr>
                                        <p:cTn id="55" dur="500"/>
                                        <p:tgtEl>
                                          <p:spTgt spid="3">
                                            <p:txEl>
                                              <p:pRg st="14" end="14"/>
                                            </p:txEl>
                                          </p:spTgt>
                                        </p:tgtEl>
                                      </p:cBhvr>
                                    </p:animEffect>
                                  </p:childTnLst>
                                </p:cTn>
                              </p:par>
                              <p:par>
                                <p:cTn id="56" presetID="4" presetClass="entr" presetSubtype="16" fill="hold" nodeType="with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box(in)">
                                      <p:cBhvr>
                                        <p:cTn id="58" dur="500"/>
                                        <p:tgtEl>
                                          <p:spTgt spid="3">
                                            <p:txEl>
                                              <p:pRg st="15" end="15"/>
                                            </p:txEl>
                                          </p:spTgt>
                                        </p:tgtEl>
                                      </p:cBhvr>
                                    </p:animEffect>
                                  </p:childTnLst>
                                </p:cTn>
                              </p:par>
                              <p:par>
                                <p:cTn id="59" presetID="4" presetClass="entr" presetSubtype="16" fill="hold" nodeType="with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animEffect transition="in" filter="box(in)">
                                      <p:cBhvr>
                                        <p:cTn id="61"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About South Miami Senior High</a:t>
            </a:r>
            <a:endParaRPr lang="en-US" dirty="0"/>
          </a:p>
        </p:txBody>
      </p:sp>
      <p:sp>
        <p:nvSpPr>
          <p:cNvPr id="3" name="Content Placeholder 2"/>
          <p:cNvSpPr>
            <a:spLocks noGrp="1"/>
          </p:cNvSpPr>
          <p:nvPr>
            <p:ph sz="quarter" idx="1"/>
          </p:nvPr>
        </p:nvSpPr>
        <p:spPr>
          <a:xfrm>
            <a:off x="228600" y="2209800"/>
            <a:ext cx="8382000" cy="3124200"/>
          </a:xfrm>
        </p:spPr>
        <p:txBody>
          <a:bodyPr>
            <a:normAutofit/>
          </a:bodyPr>
          <a:lstStyle/>
          <a:p>
            <a:r>
              <a:rPr lang="en-US" dirty="0" smtClean="0"/>
              <a:t>As the Alma Mater says, the "hope and pride" of South Miami Senior opened its doors to students for the first time on November 10, 1971. The original student body selected the Cobra mascot and the school colors of orange, brown, and white. Today the Cobra mascot reigns from the third story roof of Cobra Hall, greeting all who pass by "Cobra Country" on Miller Road. </a:t>
            </a:r>
          </a:p>
        </p:txBody>
      </p:sp>
      <p:pic>
        <p:nvPicPr>
          <p:cNvPr id="2050" name="Picture 2"/>
          <p:cNvPicPr>
            <a:picLocks noChangeAspect="1" noChangeArrowheads="1"/>
          </p:cNvPicPr>
          <p:nvPr/>
        </p:nvPicPr>
        <p:blipFill>
          <a:blip r:embed="rId3"/>
          <a:srcRect/>
          <a:stretch>
            <a:fillRect/>
          </a:stretch>
        </p:blipFill>
        <p:spPr bwMode="auto">
          <a:xfrm>
            <a:off x="609600" y="0"/>
            <a:ext cx="7315200" cy="91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ox(in)">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Clubs</a:t>
            </a:r>
            <a:endParaRPr lang="en-US" dirty="0"/>
          </a:p>
        </p:txBody>
      </p:sp>
      <p:sp>
        <p:nvSpPr>
          <p:cNvPr id="3" name="Content Placeholder 2"/>
          <p:cNvSpPr>
            <a:spLocks noGrp="1"/>
          </p:cNvSpPr>
          <p:nvPr>
            <p:ph sz="quarter" idx="1"/>
          </p:nvPr>
        </p:nvSpPr>
        <p:spPr>
          <a:xfrm>
            <a:off x="1295400" y="1447800"/>
            <a:ext cx="6248400" cy="4873752"/>
          </a:xfrm>
        </p:spPr>
        <p:txBody>
          <a:bodyPr>
            <a:normAutofit fontScale="92500" lnSpcReduction="20000"/>
          </a:bodyPr>
          <a:lstStyle/>
          <a:p>
            <a:r>
              <a:rPr lang="en-US" dirty="0" smtClean="0">
                <a:hlinkClick r:id="rId3" action="ppaction://hlinkfile"/>
              </a:rPr>
              <a:t>FBLA (Future Business Leaders of America)</a:t>
            </a:r>
            <a:endParaRPr lang="en-US" dirty="0" smtClean="0"/>
          </a:p>
          <a:p>
            <a:r>
              <a:rPr lang="en-US" dirty="0" smtClean="0">
                <a:hlinkClick r:id="rId4" action="ppaction://hlinkfile"/>
              </a:rPr>
              <a:t>FCCLA (Family, </a:t>
            </a:r>
            <a:r>
              <a:rPr lang="en-US" dirty="0" err="1" smtClean="0">
                <a:hlinkClick r:id="rId4" action="ppaction://hlinkfile"/>
              </a:rPr>
              <a:t>Career,and</a:t>
            </a:r>
            <a:r>
              <a:rPr lang="en-US" dirty="0" smtClean="0">
                <a:hlinkClick r:id="rId4" action="ppaction://hlinkfile"/>
              </a:rPr>
              <a:t> Community Leaders of America)</a:t>
            </a:r>
            <a:endParaRPr lang="en-US" dirty="0" smtClean="0"/>
          </a:p>
          <a:p>
            <a:r>
              <a:rPr lang="en-US" dirty="0" smtClean="0">
                <a:hlinkClick r:id="rId5" action="ppaction://hlinkfile"/>
              </a:rPr>
              <a:t>FEA (Future Educators of America)</a:t>
            </a:r>
            <a:endParaRPr lang="en-US" dirty="0" smtClean="0"/>
          </a:p>
          <a:p>
            <a:r>
              <a:rPr lang="en-US" dirty="0" smtClean="0">
                <a:hlinkClick r:id="rId6"/>
              </a:rPr>
              <a:t>French Club/French Honor Society</a:t>
            </a:r>
            <a:endParaRPr lang="en-US" dirty="0" smtClean="0"/>
          </a:p>
          <a:p>
            <a:r>
              <a:rPr lang="en-US" dirty="0" smtClean="0"/>
              <a:t>Inter Club Council</a:t>
            </a:r>
          </a:p>
          <a:p>
            <a:r>
              <a:rPr lang="en-US" dirty="0" smtClean="0">
                <a:hlinkClick r:id="rId7" action="ppaction://hlinkfile"/>
              </a:rPr>
              <a:t>Italian Club</a:t>
            </a:r>
            <a:endParaRPr lang="en-US" dirty="0" smtClean="0"/>
          </a:p>
          <a:p>
            <a:r>
              <a:rPr lang="en-US" dirty="0" smtClean="0">
                <a:hlinkClick r:id="rId8" action="ppaction://hlinkfile"/>
              </a:rPr>
              <a:t>Interact Club</a:t>
            </a:r>
            <a:endParaRPr lang="en-US" dirty="0" smtClean="0"/>
          </a:p>
          <a:p>
            <a:r>
              <a:rPr lang="en-US" dirty="0" smtClean="0"/>
              <a:t>JROTC - Color Guard</a:t>
            </a:r>
          </a:p>
          <a:p>
            <a:r>
              <a:rPr lang="en-US" dirty="0" smtClean="0"/>
              <a:t>JROTC- Raiders</a:t>
            </a:r>
          </a:p>
          <a:p>
            <a:r>
              <a:rPr lang="en-US" dirty="0" smtClean="0">
                <a:hlinkClick r:id="rId9"/>
              </a:rPr>
              <a:t>Key Club</a:t>
            </a:r>
            <a:endParaRPr lang="en-US" dirty="0" smtClean="0"/>
          </a:p>
          <a:p>
            <a:r>
              <a:rPr lang="en-US" dirty="0" smtClean="0"/>
              <a:t>Mu Alpha Theta Society (Math Honor)</a:t>
            </a:r>
          </a:p>
          <a:p>
            <a:r>
              <a:rPr lang="en-US" dirty="0" smtClean="0">
                <a:hlinkClick r:id="rId10" action="ppaction://hlinkfile"/>
              </a:rPr>
              <a:t>National Honor Society</a:t>
            </a:r>
            <a:endParaRPr lang="en-US" dirty="0" smtClean="0"/>
          </a:p>
          <a:p>
            <a:r>
              <a:rPr lang="en-US" dirty="0" smtClean="0"/>
              <a:t>New Americans Club</a:t>
            </a:r>
            <a:endParaRPr lang="en-US" dirty="0"/>
          </a:p>
        </p:txBody>
      </p:sp>
      <p:pic>
        <p:nvPicPr>
          <p:cNvPr id="4" name="Picture 2"/>
          <p:cNvPicPr>
            <a:picLocks noChangeAspect="1" noChangeArrowheads="1"/>
          </p:cNvPicPr>
          <p:nvPr/>
        </p:nvPicPr>
        <p:blipFill>
          <a:blip r:embed="rId11"/>
          <a:srcRect/>
          <a:stretch>
            <a:fillRect/>
          </a:stretch>
        </p:blipFill>
        <p:spPr bwMode="auto">
          <a:xfrm>
            <a:off x="609600" y="0"/>
            <a:ext cx="7315200" cy="91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500"/>
                                        <p:tgtEl>
                                          <p:spTgt spid="3">
                                            <p:txEl>
                                              <p:pRg st="2" end="2"/>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ox(in)">
                                      <p:cBhvr>
                                        <p:cTn id="25" dur="500"/>
                                        <p:tgtEl>
                                          <p:spTgt spid="3">
                                            <p:txEl>
                                              <p:pRg st="4" end="4"/>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ox(in)">
                                      <p:cBhvr>
                                        <p:cTn id="31" dur="500"/>
                                        <p:tgtEl>
                                          <p:spTgt spid="3">
                                            <p:txEl>
                                              <p:pRg st="6" end="6"/>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ox(in)">
                                      <p:cBhvr>
                                        <p:cTn id="34" dur="500"/>
                                        <p:tgtEl>
                                          <p:spTgt spid="3">
                                            <p:txEl>
                                              <p:pRg st="7" end="7"/>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ox(in)">
                                      <p:cBhvr>
                                        <p:cTn id="37" dur="500"/>
                                        <p:tgtEl>
                                          <p:spTgt spid="3">
                                            <p:txEl>
                                              <p:pRg st="8" end="8"/>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ox(in)">
                                      <p:cBhvr>
                                        <p:cTn id="40" dur="500"/>
                                        <p:tgtEl>
                                          <p:spTgt spid="3">
                                            <p:txEl>
                                              <p:pRg st="9" end="9"/>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ox(in)">
                                      <p:cBhvr>
                                        <p:cTn id="43" dur="500"/>
                                        <p:tgtEl>
                                          <p:spTgt spid="3">
                                            <p:txEl>
                                              <p:pRg st="10" end="10"/>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ox(in)">
                                      <p:cBhvr>
                                        <p:cTn id="46" dur="500"/>
                                        <p:tgtEl>
                                          <p:spTgt spid="3">
                                            <p:txEl>
                                              <p:pRg st="11" end="11"/>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box(in)">
                                      <p:cBhvr>
                                        <p:cTn id="4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Clubs</a:t>
            </a:r>
            <a:endParaRPr lang="en-US" dirty="0"/>
          </a:p>
        </p:txBody>
      </p:sp>
      <p:sp>
        <p:nvSpPr>
          <p:cNvPr id="3" name="Content Placeholder 2"/>
          <p:cNvSpPr>
            <a:spLocks noGrp="1"/>
          </p:cNvSpPr>
          <p:nvPr>
            <p:ph sz="quarter" idx="1"/>
          </p:nvPr>
        </p:nvSpPr>
        <p:spPr>
          <a:xfrm>
            <a:off x="2209800" y="1676400"/>
            <a:ext cx="4724400" cy="4114800"/>
          </a:xfrm>
        </p:spPr>
        <p:txBody>
          <a:bodyPr/>
          <a:lstStyle/>
          <a:p>
            <a:r>
              <a:rPr lang="en-US" dirty="0" smtClean="0">
                <a:hlinkClick r:id="rId3" action="ppaction://hlinkfile"/>
              </a:rPr>
              <a:t>SADD</a:t>
            </a:r>
            <a:endParaRPr lang="en-US" dirty="0" smtClean="0"/>
          </a:p>
          <a:p>
            <a:r>
              <a:rPr lang="en-US" dirty="0" smtClean="0">
                <a:hlinkClick r:id="rId4" action="ppaction://hlinkfile"/>
              </a:rPr>
              <a:t>Science Honor Society</a:t>
            </a:r>
            <a:endParaRPr lang="en-US" dirty="0" smtClean="0"/>
          </a:p>
          <a:p>
            <a:r>
              <a:rPr lang="en-US" dirty="0" smtClean="0"/>
              <a:t>Silver Knights</a:t>
            </a:r>
          </a:p>
          <a:p>
            <a:r>
              <a:rPr lang="en-US" dirty="0" smtClean="0"/>
              <a:t>Social Studies Honor Society</a:t>
            </a:r>
          </a:p>
          <a:p>
            <a:r>
              <a:rPr lang="en-US" dirty="0" smtClean="0"/>
              <a:t>Spanish Spirit/Spanish Honor Society</a:t>
            </a:r>
          </a:p>
          <a:p>
            <a:r>
              <a:rPr lang="en-US" dirty="0" smtClean="0"/>
              <a:t>Sports Medicine</a:t>
            </a:r>
          </a:p>
          <a:p>
            <a:r>
              <a:rPr lang="en-US" dirty="0" smtClean="0">
                <a:hlinkClick r:id="rId5" action="ppaction://hlinkfile"/>
              </a:rPr>
              <a:t>Student Government</a:t>
            </a:r>
            <a:endParaRPr lang="en-US" dirty="0" smtClean="0"/>
          </a:p>
          <a:p>
            <a:r>
              <a:rPr lang="en-US" dirty="0" smtClean="0"/>
              <a:t>Video Club</a:t>
            </a:r>
          </a:p>
          <a:p>
            <a:endParaRPr lang="en-US" dirty="0" smtClean="0"/>
          </a:p>
          <a:p>
            <a:endParaRPr lang="en-US" dirty="0"/>
          </a:p>
        </p:txBody>
      </p:sp>
      <p:pic>
        <p:nvPicPr>
          <p:cNvPr id="4" name="Picture 2"/>
          <p:cNvPicPr>
            <a:picLocks noChangeAspect="1" noChangeArrowheads="1"/>
          </p:cNvPicPr>
          <p:nvPr/>
        </p:nvPicPr>
        <p:blipFill>
          <a:blip r:embed="rId6"/>
          <a:srcRect/>
          <a:stretch>
            <a:fillRect/>
          </a:stretch>
        </p:blipFill>
        <p:spPr bwMode="auto">
          <a:xfrm>
            <a:off x="609600" y="0"/>
            <a:ext cx="7315200" cy="91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500"/>
                                        <p:tgtEl>
                                          <p:spTgt spid="3">
                                            <p:txEl>
                                              <p:pRg st="2" end="2"/>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ox(in)">
                                      <p:cBhvr>
                                        <p:cTn id="25" dur="500"/>
                                        <p:tgtEl>
                                          <p:spTgt spid="3">
                                            <p:txEl>
                                              <p:pRg st="4" end="4"/>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ox(in)">
                                      <p:cBhvr>
                                        <p:cTn id="31" dur="500"/>
                                        <p:tgtEl>
                                          <p:spTgt spid="3">
                                            <p:txEl>
                                              <p:pRg st="6" end="6"/>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ox(in)">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Activities</a:t>
            </a:r>
            <a:endParaRPr lang="en-US" dirty="0"/>
          </a:p>
        </p:txBody>
      </p:sp>
      <p:pic>
        <p:nvPicPr>
          <p:cNvPr id="4" name="Picture 2"/>
          <p:cNvPicPr>
            <a:picLocks noChangeAspect="1" noChangeArrowheads="1"/>
          </p:cNvPicPr>
          <p:nvPr/>
        </p:nvPicPr>
        <p:blipFill>
          <a:blip r:embed="rId3"/>
          <a:srcRect/>
          <a:stretch>
            <a:fillRect/>
          </a:stretch>
        </p:blipFill>
        <p:spPr bwMode="auto">
          <a:xfrm>
            <a:off x="609600" y="0"/>
            <a:ext cx="7315200" cy="914400"/>
          </a:xfrm>
          <a:prstGeom prst="rect">
            <a:avLst/>
          </a:prstGeom>
          <a:noFill/>
          <a:ln w="9525">
            <a:noFill/>
            <a:miter lim="800000"/>
            <a:headEnd/>
            <a:tailEnd/>
          </a:ln>
          <a:effectLst/>
        </p:spPr>
      </p:pic>
      <p:pic>
        <p:nvPicPr>
          <p:cNvPr id="10" name="Picture 9" descr="0708.jpg"/>
          <p:cNvPicPr>
            <a:picLocks noChangeAspect="1"/>
          </p:cNvPicPr>
          <p:nvPr/>
        </p:nvPicPr>
        <p:blipFill>
          <a:blip r:embed="rId4"/>
          <a:stretch>
            <a:fillRect/>
          </a:stretch>
        </p:blipFill>
        <p:spPr>
          <a:xfrm>
            <a:off x="533400" y="1600200"/>
            <a:ext cx="4567936" cy="3058886"/>
          </a:xfrm>
          <a:prstGeom prst="rect">
            <a:avLst/>
          </a:prstGeom>
        </p:spPr>
      </p:pic>
      <p:pic>
        <p:nvPicPr>
          <p:cNvPr id="13" name="Content Placeholder 4" descr="gallerypep.gif"/>
          <p:cNvPicPr>
            <a:picLocks noGrp="1" noChangeAspect="1"/>
          </p:cNvPicPr>
          <p:nvPr>
            <p:ph sz="quarter" idx="1"/>
          </p:nvPr>
        </p:nvPicPr>
        <p:blipFill>
          <a:blip r:embed="rId5"/>
          <a:stretch>
            <a:fillRect/>
          </a:stretch>
        </p:blipFill>
        <p:spPr>
          <a:xfrm>
            <a:off x="4724400" y="3581400"/>
            <a:ext cx="2133600" cy="2971800"/>
          </a:xfrm>
        </p:spPr>
      </p:pic>
      <p:pic>
        <p:nvPicPr>
          <p:cNvPr id="14" name="Picture 13" descr="holiday%20show%2007d.jpg"/>
          <p:cNvPicPr>
            <a:picLocks noChangeAspect="1"/>
          </p:cNvPicPr>
          <p:nvPr/>
        </p:nvPicPr>
        <p:blipFill>
          <a:blip r:embed="rId6" cstate="print"/>
          <a:stretch>
            <a:fillRect/>
          </a:stretch>
        </p:blipFill>
        <p:spPr>
          <a:xfrm>
            <a:off x="1295400" y="4343400"/>
            <a:ext cx="3505200" cy="2352939"/>
          </a:xfrm>
          <a:prstGeom prst="rect">
            <a:avLst/>
          </a:prstGeom>
        </p:spPr>
      </p:pic>
      <p:pic>
        <p:nvPicPr>
          <p:cNvPr id="15" name="Picture 14" descr="cfestbanner.jpg"/>
          <p:cNvPicPr>
            <a:picLocks noChangeAspect="1"/>
          </p:cNvPicPr>
          <p:nvPr/>
        </p:nvPicPr>
        <p:blipFill>
          <a:blip r:embed="rId7"/>
          <a:stretch>
            <a:fillRect/>
          </a:stretch>
        </p:blipFill>
        <p:spPr>
          <a:xfrm>
            <a:off x="4953000" y="1752600"/>
            <a:ext cx="3182619"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amond(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About South Miami Senior High</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Since opening, South Miami has had five principals: Dr. Warren G. </a:t>
            </a:r>
            <a:r>
              <a:rPr lang="en-US" dirty="0" err="1" smtClean="0"/>
              <a:t>Burchell</a:t>
            </a:r>
            <a:r>
              <a:rPr lang="en-US" dirty="0" smtClean="0"/>
              <a:t>, Ms. Judy Weiner, Mr. Thomas L. Shaw, Mr. Eugene Butler, Mr. Craig </a:t>
            </a:r>
            <a:r>
              <a:rPr lang="en-US" dirty="0" err="1" smtClean="0"/>
              <a:t>Speziale</a:t>
            </a:r>
            <a:r>
              <a:rPr lang="en-US" dirty="0" smtClean="0"/>
              <a:t>, and now Mr. Gilberto </a:t>
            </a:r>
            <a:r>
              <a:rPr lang="en-US" dirty="0" err="1" smtClean="0"/>
              <a:t>Bonce</a:t>
            </a:r>
            <a:r>
              <a:rPr lang="en-US" dirty="0" smtClean="0"/>
              <a:t>. Dr. </a:t>
            </a:r>
            <a:r>
              <a:rPr lang="en-US" dirty="0" err="1" smtClean="0"/>
              <a:t>Burchell</a:t>
            </a:r>
            <a:r>
              <a:rPr lang="en-US" dirty="0" smtClean="0"/>
              <a:t> has been the longest serving principal in South Miami Senior High history, serving 22 years. Mr. Shaw brought with him a whole new era of curriculum and technological innovation and the school went from one magnet program, to becoming a full-fledged magnet school, the South Miami School of the Arts. Mr. </a:t>
            </a:r>
            <a:r>
              <a:rPr lang="en-US" dirty="0" err="1" smtClean="0"/>
              <a:t>Speziale</a:t>
            </a:r>
            <a:r>
              <a:rPr lang="en-US" dirty="0" smtClean="0"/>
              <a:t> oversaw the opening of a new building on the South Miami Senior High campus, adding new science labs and art studios. The second building was named Cobra Tower and the original was named Cobra Hall.</a:t>
            </a:r>
          </a:p>
          <a:p>
            <a:r>
              <a:rPr lang="en-US" dirty="0" smtClean="0"/>
              <a:t>Today, Mr. </a:t>
            </a:r>
            <a:r>
              <a:rPr lang="en-US" dirty="0" err="1" smtClean="0"/>
              <a:t>Bonce</a:t>
            </a:r>
            <a:r>
              <a:rPr lang="en-US" dirty="0" smtClean="0"/>
              <a:t> leads South Miami Senior through the "</a:t>
            </a:r>
            <a:r>
              <a:rPr lang="en-US" i="1" dirty="0" smtClean="0"/>
              <a:t>changes and challenges</a:t>
            </a:r>
            <a:r>
              <a:rPr lang="en-US" dirty="0" smtClean="0"/>
              <a:t>" mentioned in the school song. </a:t>
            </a:r>
          </a:p>
          <a:p>
            <a:endParaRPr lang="en-US" dirty="0"/>
          </a:p>
        </p:txBody>
      </p:sp>
      <p:pic>
        <p:nvPicPr>
          <p:cNvPr id="4" name="Picture 2"/>
          <p:cNvPicPr>
            <a:picLocks noChangeAspect="1" noChangeArrowheads="1"/>
          </p:cNvPicPr>
          <p:nvPr/>
        </p:nvPicPr>
        <p:blipFill>
          <a:blip r:embed="rId3"/>
          <a:srcRect/>
          <a:stretch>
            <a:fillRect/>
          </a:stretch>
        </p:blipFill>
        <p:spPr bwMode="auto">
          <a:xfrm>
            <a:off x="609600" y="0"/>
            <a:ext cx="7315200" cy="91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About South Miami Senior High</a:t>
            </a:r>
            <a:endParaRPr lang="en-US" dirty="0"/>
          </a:p>
        </p:txBody>
      </p:sp>
      <p:sp>
        <p:nvSpPr>
          <p:cNvPr id="3" name="Content Placeholder 2"/>
          <p:cNvSpPr>
            <a:spLocks noGrp="1"/>
          </p:cNvSpPr>
          <p:nvPr>
            <p:ph sz="quarter" idx="1"/>
          </p:nvPr>
        </p:nvSpPr>
        <p:spPr>
          <a:xfrm>
            <a:off x="457200" y="2514600"/>
            <a:ext cx="7467600" cy="2133600"/>
          </a:xfrm>
        </p:spPr>
        <p:txBody>
          <a:bodyPr/>
          <a:lstStyle/>
          <a:p>
            <a:r>
              <a:rPr lang="en-US" dirty="0" smtClean="0"/>
              <a:t>We are moving in a new and exciting direction to have all students select an academy for their program of study in preparation for their future careers and for developing learning strategies and skills for a successful life.</a:t>
            </a:r>
          </a:p>
          <a:p>
            <a:endParaRPr lang="en-US" dirty="0"/>
          </a:p>
        </p:txBody>
      </p:sp>
      <p:pic>
        <p:nvPicPr>
          <p:cNvPr id="4" name="Picture 2"/>
          <p:cNvPicPr>
            <a:picLocks noChangeAspect="1" noChangeArrowheads="1"/>
          </p:cNvPicPr>
          <p:nvPr/>
        </p:nvPicPr>
        <p:blipFill>
          <a:blip r:embed="rId3"/>
          <a:srcRect/>
          <a:stretch>
            <a:fillRect/>
          </a:stretch>
        </p:blipFill>
        <p:spPr bwMode="auto">
          <a:xfrm>
            <a:off x="609600" y="0"/>
            <a:ext cx="7315200" cy="91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Administration</a:t>
            </a:r>
            <a:endParaRPr lang="en-US" dirty="0"/>
          </a:p>
        </p:txBody>
      </p:sp>
      <p:sp>
        <p:nvSpPr>
          <p:cNvPr id="3" name="Content Placeholder 2"/>
          <p:cNvSpPr>
            <a:spLocks noGrp="1"/>
          </p:cNvSpPr>
          <p:nvPr>
            <p:ph sz="quarter" idx="1"/>
          </p:nvPr>
        </p:nvSpPr>
        <p:spPr>
          <a:xfrm>
            <a:off x="1295400" y="2514600"/>
            <a:ext cx="6248400" cy="2362200"/>
          </a:xfrm>
        </p:spPr>
        <p:txBody>
          <a:bodyPr/>
          <a:lstStyle/>
          <a:p>
            <a:r>
              <a:rPr lang="en-US" dirty="0" smtClean="0"/>
              <a:t>Mr. Gilberto </a:t>
            </a:r>
            <a:r>
              <a:rPr lang="en-US" dirty="0" err="1" smtClean="0"/>
              <a:t>Bonce</a:t>
            </a:r>
            <a:r>
              <a:rPr lang="en-US" dirty="0" smtClean="0"/>
              <a:t>, Principal</a:t>
            </a:r>
          </a:p>
          <a:p>
            <a:pPr lvl="2">
              <a:buNone/>
            </a:pPr>
            <a:endParaRPr lang="en-US" dirty="0" smtClean="0"/>
          </a:p>
          <a:p>
            <a:r>
              <a:rPr lang="en-US" dirty="0" smtClean="0"/>
              <a:t>Ms. Martha Chang, Assistant Principal</a:t>
            </a:r>
          </a:p>
          <a:p>
            <a:r>
              <a:rPr lang="en-US" dirty="0" smtClean="0"/>
              <a:t>Mr. Pierre </a:t>
            </a:r>
            <a:r>
              <a:rPr lang="en-US" dirty="0" err="1" smtClean="0"/>
              <a:t>Edouard</a:t>
            </a:r>
            <a:r>
              <a:rPr lang="en-US" dirty="0" smtClean="0"/>
              <a:t>, Assistant Principal</a:t>
            </a:r>
          </a:p>
          <a:p>
            <a:r>
              <a:rPr lang="en-US" dirty="0" smtClean="0"/>
              <a:t>Mrs. Claudia Garcia, Assistant Principal</a:t>
            </a:r>
          </a:p>
        </p:txBody>
      </p:sp>
      <p:pic>
        <p:nvPicPr>
          <p:cNvPr id="4" name="Picture 2"/>
          <p:cNvPicPr>
            <a:picLocks noChangeAspect="1" noChangeArrowheads="1"/>
          </p:cNvPicPr>
          <p:nvPr/>
        </p:nvPicPr>
        <p:blipFill>
          <a:blip r:embed="rId3" cstate="print"/>
          <a:srcRect/>
          <a:stretch>
            <a:fillRect/>
          </a:stretch>
        </p:blipFill>
        <p:spPr bwMode="auto">
          <a:xfrm>
            <a:off x="533400" y="304800"/>
            <a:ext cx="1089608" cy="10970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Services Department</a:t>
            </a:r>
            <a:endParaRPr lang="en-US" dirty="0"/>
          </a:p>
        </p:txBody>
      </p:sp>
      <p:sp>
        <p:nvSpPr>
          <p:cNvPr id="3" name="Content Placeholder 2"/>
          <p:cNvSpPr>
            <a:spLocks noGrp="1"/>
          </p:cNvSpPr>
          <p:nvPr>
            <p:ph sz="quarter" idx="1"/>
          </p:nvPr>
        </p:nvSpPr>
        <p:spPr>
          <a:xfrm>
            <a:off x="914400" y="1676400"/>
            <a:ext cx="6553200" cy="4724400"/>
          </a:xfrm>
          <a:ln>
            <a:solidFill>
              <a:schemeClr val="accent1"/>
            </a:solidFill>
          </a:ln>
        </p:spPr>
        <p:txBody>
          <a:bodyPr>
            <a:normAutofit/>
          </a:bodyPr>
          <a:lstStyle/>
          <a:p>
            <a:r>
              <a:rPr lang="en-US" sz="2000" b="1" dirty="0" smtClean="0"/>
              <a:t>Guidance Counselors</a:t>
            </a:r>
            <a:endParaRPr lang="en-US" sz="2000" dirty="0" smtClean="0"/>
          </a:p>
          <a:p>
            <a:pPr lvl="1"/>
            <a:r>
              <a:rPr lang="en-US" sz="1800" dirty="0" smtClean="0">
                <a:solidFill>
                  <a:schemeClr val="accent1"/>
                </a:solidFill>
              </a:rPr>
              <a:t>Ms. Maria E. </a:t>
            </a:r>
            <a:r>
              <a:rPr lang="en-US" sz="1800" dirty="0" err="1" smtClean="0">
                <a:solidFill>
                  <a:schemeClr val="accent1"/>
                </a:solidFill>
              </a:rPr>
              <a:t>Bergouignan</a:t>
            </a:r>
            <a:endParaRPr lang="en-US" sz="1800" dirty="0" smtClean="0">
              <a:solidFill>
                <a:schemeClr val="accent1"/>
              </a:solidFill>
            </a:endParaRPr>
          </a:p>
          <a:p>
            <a:pPr lvl="1"/>
            <a:r>
              <a:rPr lang="en-US" sz="1800" dirty="0" smtClean="0">
                <a:solidFill>
                  <a:schemeClr val="accent1"/>
                </a:solidFill>
              </a:rPr>
              <a:t>Mr. Rodolfo </a:t>
            </a:r>
            <a:r>
              <a:rPr lang="en-US" sz="1800" dirty="0" err="1" smtClean="0">
                <a:solidFill>
                  <a:schemeClr val="accent1"/>
                </a:solidFill>
              </a:rPr>
              <a:t>Carbajales</a:t>
            </a:r>
            <a:endParaRPr lang="en-US" sz="1800" dirty="0" smtClean="0">
              <a:solidFill>
                <a:schemeClr val="accent1"/>
              </a:solidFill>
            </a:endParaRPr>
          </a:p>
          <a:p>
            <a:pPr lvl="1"/>
            <a:r>
              <a:rPr lang="en-US" sz="1800" dirty="0" smtClean="0">
                <a:solidFill>
                  <a:schemeClr val="accent1"/>
                </a:solidFill>
              </a:rPr>
              <a:t>Ms. Michelle M. Currier  	</a:t>
            </a:r>
          </a:p>
          <a:p>
            <a:pPr lvl="1"/>
            <a:r>
              <a:rPr lang="en-US" sz="1800" dirty="0" smtClean="0">
                <a:solidFill>
                  <a:schemeClr val="accent1"/>
                </a:solidFill>
              </a:rPr>
              <a:t>Ms. Sheryl </a:t>
            </a:r>
            <a:r>
              <a:rPr lang="en-US" sz="1800" dirty="0" err="1" smtClean="0">
                <a:solidFill>
                  <a:schemeClr val="accent1"/>
                </a:solidFill>
              </a:rPr>
              <a:t>Pertnoy</a:t>
            </a:r>
            <a:r>
              <a:rPr lang="en-US" sz="1800" dirty="0" smtClean="0">
                <a:solidFill>
                  <a:schemeClr val="accent1"/>
                </a:solidFill>
              </a:rPr>
              <a:t> 	</a:t>
            </a:r>
          </a:p>
          <a:p>
            <a:pPr lvl="1"/>
            <a:r>
              <a:rPr lang="en-US" sz="1800" dirty="0" smtClean="0">
                <a:solidFill>
                  <a:schemeClr val="accent1"/>
                </a:solidFill>
              </a:rPr>
              <a:t>Dr. Maria G. Mendez	</a:t>
            </a:r>
          </a:p>
          <a:p>
            <a:pPr lvl="1"/>
            <a:r>
              <a:rPr lang="en-US" sz="1800" dirty="0" smtClean="0">
                <a:solidFill>
                  <a:schemeClr val="accent1"/>
                </a:solidFill>
              </a:rPr>
              <a:t>Ms. Maria Moreno</a:t>
            </a:r>
            <a:r>
              <a:rPr lang="en-US" dirty="0" smtClean="0"/>
              <a:t>	</a:t>
            </a:r>
          </a:p>
          <a:p>
            <a:r>
              <a:rPr lang="en-US" sz="2000" b="1" dirty="0" smtClean="0"/>
              <a:t>Support Staff</a:t>
            </a:r>
            <a:endParaRPr lang="en-US" sz="2000" dirty="0" smtClean="0"/>
          </a:p>
          <a:p>
            <a:pPr lvl="1"/>
            <a:r>
              <a:rPr lang="en-US" sz="1800" dirty="0" smtClean="0">
                <a:solidFill>
                  <a:schemeClr val="accent1"/>
                </a:solidFill>
              </a:rPr>
              <a:t>Ms. Jacqueline Arguelles	</a:t>
            </a:r>
            <a:r>
              <a:rPr lang="en-US" sz="1600" i="1" dirty="0" smtClean="0">
                <a:solidFill>
                  <a:schemeClr val="accent1"/>
                </a:solidFill>
              </a:rPr>
              <a:t>College (CAP) Advisor</a:t>
            </a:r>
          </a:p>
          <a:p>
            <a:pPr lvl="1"/>
            <a:r>
              <a:rPr lang="en-US" sz="1800" dirty="0" smtClean="0">
                <a:solidFill>
                  <a:schemeClr val="accent1"/>
                </a:solidFill>
              </a:rPr>
              <a:t>Ms. Daisy Lester		</a:t>
            </a:r>
            <a:r>
              <a:rPr lang="en-US" sz="1600" i="1" dirty="0" smtClean="0">
                <a:solidFill>
                  <a:schemeClr val="accent1"/>
                </a:solidFill>
              </a:rPr>
              <a:t>Career Specialist</a:t>
            </a:r>
          </a:p>
          <a:p>
            <a:pPr lvl="1"/>
            <a:r>
              <a:rPr lang="en-US" sz="1800" dirty="0" smtClean="0">
                <a:solidFill>
                  <a:schemeClr val="accent1"/>
                </a:solidFill>
              </a:rPr>
              <a:t>Ms. Frances Castaneda	</a:t>
            </a:r>
            <a:r>
              <a:rPr lang="en-US" sz="1600" i="1" dirty="0" smtClean="0">
                <a:solidFill>
                  <a:schemeClr val="accent1"/>
                </a:solidFill>
              </a:rPr>
              <a:t>Gifted Program Coordinator</a:t>
            </a:r>
          </a:p>
          <a:p>
            <a:pPr lvl="1"/>
            <a:r>
              <a:rPr lang="en-US" sz="1800" dirty="0" smtClean="0">
                <a:solidFill>
                  <a:schemeClr val="accent1"/>
                </a:solidFill>
              </a:rPr>
              <a:t>Ms. </a:t>
            </a:r>
            <a:r>
              <a:rPr lang="en-US" sz="1800" dirty="0" err="1" smtClean="0">
                <a:solidFill>
                  <a:schemeClr val="accent1"/>
                </a:solidFill>
              </a:rPr>
              <a:t>Zuany</a:t>
            </a:r>
            <a:r>
              <a:rPr lang="en-US" sz="1800" dirty="0" smtClean="0">
                <a:solidFill>
                  <a:schemeClr val="accent1"/>
                </a:solidFill>
              </a:rPr>
              <a:t> </a:t>
            </a:r>
            <a:r>
              <a:rPr lang="en-US" sz="1800" dirty="0" err="1" smtClean="0">
                <a:solidFill>
                  <a:schemeClr val="accent1"/>
                </a:solidFill>
              </a:rPr>
              <a:t>Haspil</a:t>
            </a:r>
            <a:r>
              <a:rPr lang="en-US" sz="1800" dirty="0" smtClean="0">
                <a:solidFill>
                  <a:schemeClr val="accent1"/>
                </a:solidFill>
              </a:rPr>
              <a:t>		</a:t>
            </a:r>
            <a:r>
              <a:rPr lang="en-US" sz="1600" i="1" dirty="0" smtClean="0">
                <a:solidFill>
                  <a:schemeClr val="accent1"/>
                </a:solidFill>
              </a:rPr>
              <a:t>School Social Worker</a:t>
            </a:r>
          </a:p>
          <a:p>
            <a:pPr lvl="1"/>
            <a:r>
              <a:rPr lang="en-US" sz="1800" dirty="0" smtClean="0">
                <a:solidFill>
                  <a:schemeClr val="accent1"/>
                </a:solidFill>
              </a:rPr>
              <a:t>Ms. Luz </a:t>
            </a:r>
            <a:r>
              <a:rPr lang="en-US" sz="1800" dirty="0" err="1" smtClean="0">
                <a:solidFill>
                  <a:schemeClr val="accent1"/>
                </a:solidFill>
              </a:rPr>
              <a:t>Manchola</a:t>
            </a:r>
            <a:r>
              <a:rPr lang="en-US" sz="1800" dirty="0" smtClean="0">
                <a:solidFill>
                  <a:schemeClr val="accent1"/>
                </a:solidFill>
              </a:rPr>
              <a:t>		</a:t>
            </a:r>
            <a:r>
              <a:rPr lang="en-US" sz="1600" i="1" dirty="0" smtClean="0">
                <a:solidFill>
                  <a:schemeClr val="accent1"/>
                </a:solidFill>
              </a:rPr>
              <a:t>Student Services Secretary</a:t>
            </a:r>
            <a:endParaRPr lang="en-US" sz="1600" i="1" dirty="0" smtClean="0">
              <a:solidFill>
                <a:schemeClr val="accent1"/>
              </a:solidFill>
              <a:hlinkClick r:id="rId3"/>
            </a:endParaRPr>
          </a:p>
          <a:p>
            <a:pPr lvl="1"/>
            <a:endParaRPr lang="en-US" dirty="0" smtClean="0"/>
          </a:p>
          <a:p>
            <a:endParaRPr lang="en-US" dirty="0"/>
          </a:p>
        </p:txBody>
      </p:sp>
      <p:pic>
        <p:nvPicPr>
          <p:cNvPr id="4" name="Picture 2"/>
          <p:cNvPicPr>
            <a:picLocks noChangeAspect="1" noChangeArrowheads="1"/>
          </p:cNvPicPr>
          <p:nvPr/>
        </p:nvPicPr>
        <p:blipFill>
          <a:blip r:embed="rId4"/>
          <a:srcRect/>
          <a:stretch>
            <a:fillRect/>
          </a:stretch>
        </p:blipFill>
        <p:spPr bwMode="auto">
          <a:xfrm>
            <a:off x="609600" y="0"/>
            <a:ext cx="7315200" cy="91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500"/>
                                        <p:tgtEl>
                                          <p:spTgt spid="3">
                                            <p:txEl>
                                              <p:pRg st="2" end="2"/>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ox(in)">
                                      <p:cBhvr>
                                        <p:cTn id="25" dur="500"/>
                                        <p:tgtEl>
                                          <p:spTgt spid="3">
                                            <p:txEl>
                                              <p:pRg st="4" end="4"/>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ox(in)">
                                      <p:cBhvr>
                                        <p:cTn id="31" dur="500"/>
                                        <p:tgtEl>
                                          <p:spTgt spid="3">
                                            <p:txEl>
                                              <p:pRg st="6" end="6"/>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ox(in)">
                                      <p:cBhvr>
                                        <p:cTn id="34" dur="500"/>
                                        <p:tgtEl>
                                          <p:spTgt spid="3">
                                            <p:txEl>
                                              <p:pRg st="7" end="7"/>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ox(in)">
                                      <p:cBhvr>
                                        <p:cTn id="37" dur="500"/>
                                        <p:tgtEl>
                                          <p:spTgt spid="3">
                                            <p:txEl>
                                              <p:pRg st="8" end="8"/>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ox(in)">
                                      <p:cBhvr>
                                        <p:cTn id="40" dur="500"/>
                                        <p:tgtEl>
                                          <p:spTgt spid="3">
                                            <p:txEl>
                                              <p:pRg st="9" end="9"/>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ox(in)">
                                      <p:cBhvr>
                                        <p:cTn id="43" dur="500"/>
                                        <p:tgtEl>
                                          <p:spTgt spid="3">
                                            <p:txEl>
                                              <p:pRg st="10" end="10"/>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ox(in)">
                                      <p:cBhvr>
                                        <p:cTn id="46" dur="500"/>
                                        <p:tgtEl>
                                          <p:spTgt spid="3">
                                            <p:txEl>
                                              <p:pRg st="11" end="11"/>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box(in)">
                                      <p:cBhvr>
                                        <p:cTn id="4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Graduation Requirements </a:t>
            </a:r>
            <a:br>
              <a:rPr lang="en-US" dirty="0" smtClean="0"/>
            </a:br>
            <a:r>
              <a:rPr lang="en-US" dirty="0" smtClean="0"/>
              <a:t>for 2009-2010</a:t>
            </a:r>
            <a:endParaRPr lang="en-US" dirty="0"/>
          </a:p>
        </p:txBody>
      </p:sp>
      <p:sp>
        <p:nvSpPr>
          <p:cNvPr id="3" name="Content Placeholder 2"/>
          <p:cNvSpPr>
            <a:spLocks noGrp="1"/>
          </p:cNvSpPr>
          <p:nvPr>
            <p:ph sz="quarter" idx="1"/>
          </p:nvPr>
        </p:nvSpPr>
        <p:spPr>
          <a:xfrm>
            <a:off x="685800" y="1905000"/>
            <a:ext cx="7467600" cy="4648200"/>
          </a:xfrm>
        </p:spPr>
        <p:txBody>
          <a:bodyPr>
            <a:normAutofit fontScale="40000" lnSpcReduction="20000"/>
          </a:bodyPr>
          <a:lstStyle/>
          <a:p>
            <a:r>
              <a:rPr lang="en-US" sz="3400" dirty="0" smtClean="0"/>
              <a:t>High School Graduation Requirements</a:t>
            </a:r>
          </a:p>
          <a:p>
            <a:pPr lvl="1"/>
            <a:r>
              <a:rPr lang="en-US" sz="2900" dirty="0" smtClean="0"/>
              <a:t>24 credits (see State Credit Requirements for Graduation below)</a:t>
            </a:r>
          </a:p>
          <a:p>
            <a:pPr lvl="1"/>
            <a:r>
              <a:rPr lang="en-US" sz="2900" dirty="0" smtClean="0"/>
              <a:t>Pass the Florida Comprehensive Assessment Test (FCAT)</a:t>
            </a:r>
          </a:p>
          <a:p>
            <a:pPr lvl="1"/>
            <a:r>
              <a:rPr lang="en-US" sz="2900" dirty="0" smtClean="0"/>
              <a:t>2.0 cumulative </a:t>
            </a:r>
            <a:r>
              <a:rPr lang="en-US" sz="2900" dirty="0" err="1" smtClean="0"/>
              <a:t>unweighted</a:t>
            </a:r>
            <a:r>
              <a:rPr lang="en-US" sz="2900" dirty="0" smtClean="0"/>
              <a:t> grade point average (GPA)</a:t>
            </a:r>
          </a:p>
          <a:p>
            <a:pPr lvl="1"/>
            <a:r>
              <a:rPr lang="en-US" sz="2900" dirty="0" smtClean="0"/>
              <a:t>Demonstrate mastery of basic computer literacy skills</a:t>
            </a:r>
          </a:p>
          <a:p>
            <a:pPr lvl="1"/>
            <a:r>
              <a:rPr lang="en-US" sz="2900" dirty="0" smtClean="0"/>
              <a:t>Complete a community service project</a:t>
            </a:r>
          </a:p>
          <a:p>
            <a:r>
              <a:rPr lang="en-US" sz="3400" dirty="0" smtClean="0"/>
              <a:t>State Credit Requirements for Graduation</a:t>
            </a:r>
          </a:p>
          <a:p>
            <a:pPr lvl="1"/>
            <a:r>
              <a:rPr lang="en-US" sz="2900" dirty="0" smtClean="0"/>
              <a:t>English						4</a:t>
            </a:r>
          </a:p>
          <a:p>
            <a:pPr lvl="1"/>
            <a:r>
              <a:rPr lang="en-US" sz="2900" dirty="0" smtClean="0"/>
              <a:t>Mathematics (must include Algebra I and Geometry)			4</a:t>
            </a:r>
          </a:p>
          <a:p>
            <a:pPr lvl="1"/>
            <a:r>
              <a:rPr lang="en-US" sz="2900" dirty="0" smtClean="0"/>
              <a:t>Science (must include Earth/Space Science, Biology, and</a:t>
            </a:r>
            <a:br>
              <a:rPr lang="en-US" sz="2900" dirty="0" smtClean="0"/>
            </a:br>
            <a:r>
              <a:rPr lang="en-US" sz="2900" dirty="0" smtClean="0"/>
              <a:t>Chemistry OR Physical Science)				 3</a:t>
            </a:r>
          </a:p>
          <a:p>
            <a:pPr lvl="1"/>
            <a:r>
              <a:rPr lang="en-US" sz="2900" dirty="0" smtClean="0"/>
              <a:t>Social Studies (World, History, American History, and </a:t>
            </a:r>
            <a:br>
              <a:rPr lang="en-US" sz="2900" dirty="0" smtClean="0"/>
            </a:br>
            <a:r>
              <a:rPr lang="en-US" sz="2900" dirty="0" smtClean="0"/>
              <a:t>American Government &amp; Economics)				 3</a:t>
            </a:r>
          </a:p>
          <a:p>
            <a:pPr lvl="1"/>
            <a:r>
              <a:rPr lang="en-US" sz="2900" dirty="0" smtClean="0"/>
              <a:t>Fine Art (any visual or performing art)				 1</a:t>
            </a:r>
          </a:p>
          <a:p>
            <a:pPr lvl="1"/>
            <a:r>
              <a:rPr lang="en-US" sz="2900" dirty="0" smtClean="0"/>
              <a:t>Personal Fitness						 0.5</a:t>
            </a:r>
          </a:p>
          <a:p>
            <a:pPr lvl="1"/>
            <a:r>
              <a:rPr lang="en-US" sz="2900" dirty="0" smtClean="0"/>
              <a:t>Physical Education					 0.5</a:t>
            </a:r>
          </a:p>
          <a:p>
            <a:pPr lvl="1"/>
            <a:r>
              <a:rPr lang="en-US" sz="2900" dirty="0" smtClean="0"/>
              <a:t>General Electives					 8</a:t>
            </a:r>
          </a:p>
          <a:p>
            <a:pPr>
              <a:buNone/>
            </a:pPr>
            <a:endParaRPr lang="en-US" sz="1700" dirty="0" smtClean="0"/>
          </a:p>
          <a:p>
            <a:endParaRPr lang="en-US" sz="1700" dirty="0" smtClean="0"/>
          </a:p>
          <a:p>
            <a:r>
              <a:rPr lang="en-US" sz="1700" dirty="0" smtClean="0"/>
              <a:t>Note: In order to pass an annual course in grades 9-12, a student must earn a minimum of 10 grade points, of which a minimum of 5 must be earned in the second semester.</a:t>
            </a:r>
          </a:p>
          <a:p>
            <a:r>
              <a:rPr lang="en-US" sz="1700" dirty="0" smtClean="0"/>
              <a:t>Note: Effective with courses completed after September 1, 1998, and thereafter, any student in grades 9-12 or in middle school (grades 6-8) who enrolls in and completes a course designed for senior high school students and receives a grade of D or F as a final grade may repeat that course or one in the same category with a C or better to replace the grade previously earned. Fs will be included in your GPA, if they are not replaced. Fs = 0 points!</a:t>
            </a:r>
            <a:br>
              <a:rPr lang="en-US" sz="1700" dirty="0" smtClean="0"/>
            </a:br>
            <a:endParaRPr lang="en-US" sz="1700" dirty="0" smtClean="0"/>
          </a:p>
          <a:p>
            <a:r>
              <a:rPr lang="en-US" sz="1700" dirty="0" smtClean="0"/>
              <a:t>For more information consult the </a:t>
            </a:r>
            <a:r>
              <a:rPr lang="en-US" sz="1700" u="sng" dirty="0" smtClean="0">
                <a:hlinkClick r:id="rId3"/>
              </a:rPr>
              <a:t>Curriculum Bulletin</a:t>
            </a:r>
            <a:r>
              <a:rPr lang="en-US" dirty="0" smtClean="0"/>
              <a:t>.</a:t>
            </a:r>
          </a:p>
        </p:txBody>
      </p:sp>
      <p:pic>
        <p:nvPicPr>
          <p:cNvPr id="4" name="Picture 2"/>
          <p:cNvPicPr>
            <a:picLocks noChangeAspect="1" noChangeArrowheads="1"/>
          </p:cNvPicPr>
          <p:nvPr/>
        </p:nvPicPr>
        <p:blipFill>
          <a:blip r:embed="rId4" cstate="print"/>
          <a:srcRect/>
          <a:stretch>
            <a:fillRect/>
          </a:stretch>
        </p:blipFill>
        <p:spPr bwMode="auto">
          <a:xfrm>
            <a:off x="533400" y="304800"/>
            <a:ext cx="1089608" cy="10970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 calcmode="lin" valueType="num">
                                      <p:cBhvr additive="base">
                                        <p:cTn id="9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17" end="17"/>
                                            </p:txEl>
                                          </p:spTgt>
                                        </p:tgtEl>
                                        <p:attrNameLst>
                                          <p:attrName>style.visibility</p:attrName>
                                        </p:attrNameLst>
                                      </p:cBhvr>
                                      <p:to>
                                        <p:strVal val="visible"/>
                                      </p:to>
                                    </p:set>
                                    <p:anim calcmode="lin" valueType="num">
                                      <p:cBhvr additive="base">
                                        <p:cTn id="10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
                                            <p:txEl>
                                              <p:pRg st="18" end="18"/>
                                            </p:txEl>
                                          </p:spTgt>
                                        </p:tgtEl>
                                        <p:attrNameLst>
                                          <p:attrName>style.visibility</p:attrName>
                                        </p:attrNameLst>
                                      </p:cBhvr>
                                      <p:to>
                                        <p:strVal val="visible"/>
                                      </p:to>
                                    </p:set>
                                    <p:anim calcmode="lin" valueType="num">
                                      <p:cBhvr additive="base">
                                        <p:cTn id="107"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
                                            <p:txEl>
                                              <p:pRg st="19" end="19"/>
                                            </p:txEl>
                                          </p:spTgt>
                                        </p:tgtEl>
                                        <p:attrNameLst>
                                          <p:attrName>style.visibility</p:attrName>
                                        </p:attrNameLst>
                                      </p:cBhvr>
                                      <p:to>
                                        <p:strVal val="visible"/>
                                      </p:to>
                                    </p:set>
                                    <p:anim calcmode="lin" valueType="num">
                                      <p:cBhvr additive="base">
                                        <p:cTn id="111"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algn="r"/>
            <a:r>
              <a:rPr lang="en-US" dirty="0" smtClean="0"/>
              <a:t>The Four Year Academic Plan…  </a:t>
            </a:r>
            <a:endParaRPr lang="en-US" dirty="0"/>
          </a:p>
        </p:txBody>
      </p:sp>
      <p:graphicFrame>
        <p:nvGraphicFramePr>
          <p:cNvPr id="5" name="Content Placeholder 4"/>
          <p:cNvGraphicFramePr>
            <a:graphicFrameLocks noGrp="1"/>
          </p:cNvGraphicFramePr>
          <p:nvPr>
            <p:ph sz="quarter" idx="1"/>
          </p:nvPr>
        </p:nvGraphicFramePr>
        <p:xfrm>
          <a:off x="228600" y="1247325"/>
          <a:ext cx="8382000" cy="5448052"/>
        </p:xfrm>
        <a:graphic>
          <a:graphicData uri="http://schemas.openxmlformats.org/drawingml/2006/table">
            <a:tbl>
              <a:tblPr firstRow="1" bandRow="1">
                <a:tableStyleId>{5C22544A-7EE6-4342-B048-85BDC9FD1C3A}</a:tableStyleId>
              </a:tblPr>
              <a:tblGrid>
                <a:gridCol w="2095500"/>
                <a:gridCol w="2095500"/>
                <a:gridCol w="2095500"/>
                <a:gridCol w="2095500"/>
              </a:tblGrid>
              <a:tr h="335451">
                <a:tc>
                  <a:txBody>
                    <a:bodyPr/>
                    <a:lstStyle/>
                    <a:p>
                      <a:pPr algn="ctr"/>
                      <a:r>
                        <a:rPr lang="en-US" sz="1400" dirty="0" smtClean="0"/>
                        <a:t>Grade 9</a:t>
                      </a:r>
                      <a:endParaRPr lang="en-US" sz="1400" dirty="0"/>
                    </a:p>
                  </a:txBody>
                  <a:tcPr/>
                </a:tc>
                <a:tc>
                  <a:txBody>
                    <a:bodyPr/>
                    <a:lstStyle/>
                    <a:p>
                      <a:pPr algn="ctr"/>
                      <a:r>
                        <a:rPr lang="en-US" sz="1400" dirty="0" smtClean="0"/>
                        <a:t>Grade 10</a:t>
                      </a:r>
                      <a:endParaRPr lang="en-US" sz="1400" dirty="0"/>
                    </a:p>
                  </a:txBody>
                  <a:tcPr/>
                </a:tc>
                <a:tc>
                  <a:txBody>
                    <a:bodyPr/>
                    <a:lstStyle/>
                    <a:p>
                      <a:pPr algn="ctr"/>
                      <a:r>
                        <a:rPr lang="en-US" sz="1400" dirty="0" smtClean="0"/>
                        <a:t>Grade 11</a:t>
                      </a:r>
                      <a:endParaRPr lang="en-US" sz="1400" dirty="0"/>
                    </a:p>
                  </a:txBody>
                  <a:tcPr/>
                </a:tc>
                <a:tc>
                  <a:txBody>
                    <a:bodyPr/>
                    <a:lstStyle/>
                    <a:p>
                      <a:pPr algn="ctr"/>
                      <a:r>
                        <a:rPr lang="en-US" sz="1400" dirty="0" smtClean="0"/>
                        <a:t>Grade 12</a:t>
                      </a:r>
                      <a:endParaRPr lang="en-US" sz="1400" dirty="0"/>
                    </a:p>
                  </a:txBody>
                  <a:tcPr/>
                </a:tc>
              </a:tr>
              <a:tr h="797870">
                <a:tc>
                  <a:txBody>
                    <a:bodyPr/>
                    <a:lstStyle/>
                    <a:p>
                      <a:r>
                        <a:rPr kumimoji="0" lang="en-US" sz="1400" kern="1200" dirty="0" smtClean="0">
                          <a:solidFill>
                            <a:schemeClr val="dk1"/>
                          </a:solidFill>
                          <a:latin typeface="+mn-lt"/>
                          <a:ea typeface="+mn-ea"/>
                          <a:cs typeface="+mn-cs"/>
                        </a:rPr>
                        <a:t>English I</a:t>
                      </a:r>
                    </a:p>
                    <a:p>
                      <a:r>
                        <a:rPr kumimoji="0" lang="en-US" sz="800" kern="1200" dirty="0" smtClean="0">
                          <a:solidFill>
                            <a:schemeClr val="dk1"/>
                          </a:solidFill>
                          <a:latin typeface="+mn-lt"/>
                          <a:ea typeface="+mn-ea"/>
                          <a:cs typeface="+mn-cs"/>
                        </a:rPr>
                        <a:t>(regular, honors, or through ESOL)</a:t>
                      </a:r>
                    </a:p>
                  </a:txBody>
                  <a:tcPr/>
                </a:tc>
                <a:tc>
                  <a:txBody>
                    <a:bodyPr/>
                    <a:lstStyle/>
                    <a:p>
                      <a:r>
                        <a:rPr kumimoji="0" lang="en-US" sz="1400" kern="1200" dirty="0" smtClean="0">
                          <a:solidFill>
                            <a:schemeClr val="dk1"/>
                          </a:solidFill>
                          <a:latin typeface="+mn-lt"/>
                          <a:ea typeface="+mn-ea"/>
                          <a:cs typeface="+mn-cs"/>
                        </a:rPr>
                        <a:t>English II</a:t>
                      </a:r>
                    </a:p>
                    <a:p>
                      <a:r>
                        <a:rPr kumimoji="0" lang="en-US" sz="800" kern="1200" dirty="0" smtClean="0">
                          <a:solidFill>
                            <a:schemeClr val="dk1"/>
                          </a:solidFill>
                          <a:latin typeface="+mn-lt"/>
                          <a:ea typeface="+mn-ea"/>
                          <a:cs typeface="+mn-cs"/>
                        </a:rPr>
                        <a:t>(regular, honors, or through ESOL)</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English III</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kern="1200" dirty="0" smtClean="0">
                          <a:solidFill>
                            <a:schemeClr val="dk1"/>
                          </a:solidFill>
                          <a:latin typeface="+mn-lt"/>
                          <a:ea typeface="+mn-ea"/>
                          <a:cs typeface="+mn-cs"/>
                        </a:rPr>
                        <a:t>(regular, honors, through ESOL, or AP Language)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English IV</a:t>
                      </a:r>
                    </a:p>
                    <a:p>
                      <a:r>
                        <a:rPr kumimoji="0" lang="en-US" sz="800" kern="1200" dirty="0" smtClean="0">
                          <a:solidFill>
                            <a:schemeClr val="dk1"/>
                          </a:solidFill>
                          <a:latin typeface="+mn-lt"/>
                          <a:ea typeface="+mn-ea"/>
                          <a:cs typeface="+mn-cs"/>
                        </a:rPr>
                        <a:t>(regular, honors, through ESOL, or AP Language)</a:t>
                      </a:r>
                      <a:endParaRPr lang="en-US" sz="800" dirty="0"/>
                    </a:p>
                  </a:txBody>
                  <a:tcPr/>
                </a:tc>
              </a:tr>
              <a:tr h="854712">
                <a:tc>
                  <a:txBody>
                    <a:bodyPr/>
                    <a:lstStyle/>
                    <a:p>
                      <a:r>
                        <a:rPr kumimoji="0" lang="en-US" sz="1400" kern="1200" dirty="0" smtClean="0">
                          <a:solidFill>
                            <a:schemeClr val="dk1"/>
                          </a:solidFill>
                          <a:latin typeface="+mn-lt"/>
                          <a:ea typeface="+mn-ea"/>
                          <a:cs typeface="+mn-cs"/>
                        </a:rPr>
                        <a:t>Algebra I</a:t>
                      </a:r>
                    </a:p>
                    <a:p>
                      <a:r>
                        <a:rPr kumimoji="0" lang="en-US" sz="800" kern="1200" dirty="0" smtClean="0">
                          <a:solidFill>
                            <a:schemeClr val="dk1"/>
                          </a:solidFill>
                          <a:latin typeface="+mn-lt"/>
                          <a:ea typeface="+mn-ea"/>
                          <a:cs typeface="+mn-cs"/>
                        </a:rPr>
                        <a:t>(regular, honors, or BCC for ESOL levels 1 and 2)</a:t>
                      </a:r>
                    </a:p>
                  </a:txBody>
                  <a:tcPr/>
                </a:tc>
                <a:tc>
                  <a:txBody>
                    <a:bodyPr/>
                    <a:lstStyle/>
                    <a:p>
                      <a:r>
                        <a:rPr kumimoji="0" lang="en-US" sz="1400" kern="1200" dirty="0" smtClean="0">
                          <a:solidFill>
                            <a:schemeClr val="dk1"/>
                          </a:solidFill>
                          <a:latin typeface="+mn-lt"/>
                          <a:ea typeface="+mn-ea"/>
                          <a:cs typeface="+mn-cs"/>
                        </a:rPr>
                        <a:t>Geometry</a:t>
                      </a:r>
                    </a:p>
                    <a:p>
                      <a:r>
                        <a:rPr kumimoji="0" lang="en-US" sz="800" kern="1200" dirty="0" smtClean="0">
                          <a:solidFill>
                            <a:schemeClr val="dk1"/>
                          </a:solidFill>
                          <a:latin typeface="+mn-lt"/>
                          <a:ea typeface="+mn-ea"/>
                          <a:cs typeface="+mn-cs"/>
                        </a:rPr>
                        <a:t>(regular, honors, or BCC for ESOL levels 1 and 2)</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Algebra II</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kern="1200" dirty="0" smtClean="0">
                          <a:solidFill>
                            <a:schemeClr val="dk1"/>
                          </a:solidFill>
                          <a:latin typeface="+mn-lt"/>
                          <a:ea typeface="+mn-ea"/>
                          <a:cs typeface="+mn-cs"/>
                        </a:rPr>
                        <a:t>(regular, honors, or BCC for ESOL levels 1 and 2)</a:t>
                      </a:r>
                    </a:p>
                    <a:p>
                      <a:endParaRPr 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4</a:t>
                      </a:r>
                      <a:r>
                        <a:rPr kumimoji="0" lang="en-US" sz="1400" kern="1200" baseline="30000" dirty="0" smtClean="0">
                          <a:solidFill>
                            <a:schemeClr val="dk1"/>
                          </a:solidFill>
                          <a:latin typeface="+mn-lt"/>
                          <a:ea typeface="+mn-ea"/>
                          <a:cs typeface="+mn-cs"/>
                        </a:rPr>
                        <a:t>th</a:t>
                      </a:r>
                      <a:r>
                        <a:rPr kumimoji="0" lang="en-US" sz="1400" kern="1200" dirty="0" smtClean="0">
                          <a:solidFill>
                            <a:schemeClr val="dk1"/>
                          </a:solidFill>
                          <a:latin typeface="+mn-lt"/>
                          <a:ea typeface="+mn-ea"/>
                          <a:cs typeface="+mn-cs"/>
                        </a:rPr>
                        <a:t> Mathematics</a:t>
                      </a:r>
                    </a:p>
                    <a:p>
                      <a:r>
                        <a:rPr kumimoji="0" lang="en-US" sz="800" kern="1200" dirty="0" smtClean="0">
                          <a:solidFill>
                            <a:schemeClr val="dk1"/>
                          </a:solidFill>
                          <a:latin typeface="+mn-lt"/>
                          <a:ea typeface="+mn-ea"/>
                          <a:cs typeface="+mn-cs"/>
                        </a:rPr>
                        <a:t>(Integrated Math III, Advanced Topics, </a:t>
                      </a:r>
                      <a:r>
                        <a:rPr kumimoji="0" lang="en-US" sz="800" kern="1200" dirty="0" err="1" smtClean="0">
                          <a:solidFill>
                            <a:schemeClr val="dk1"/>
                          </a:solidFill>
                          <a:latin typeface="+mn-lt"/>
                          <a:ea typeface="+mn-ea"/>
                          <a:cs typeface="+mn-cs"/>
                        </a:rPr>
                        <a:t>PreCalculus</a:t>
                      </a:r>
                      <a:r>
                        <a:rPr kumimoji="0" lang="en-US" sz="800" kern="1200" dirty="0" smtClean="0">
                          <a:solidFill>
                            <a:schemeClr val="dk1"/>
                          </a:solidFill>
                          <a:latin typeface="+mn-lt"/>
                          <a:ea typeface="+mn-ea"/>
                          <a:cs typeface="+mn-cs"/>
                        </a:rPr>
                        <a:t>, Statistics or other higher level mathematics such as AP Calculus)</a:t>
                      </a:r>
                      <a:endParaRPr lang="en-US" sz="800" dirty="0"/>
                    </a:p>
                  </a:txBody>
                  <a:tcPr/>
                </a:tc>
              </a:tr>
              <a:tr h="854712">
                <a:tc>
                  <a:txBody>
                    <a:bodyPr/>
                    <a:lstStyle/>
                    <a:p>
                      <a:r>
                        <a:rPr kumimoji="0" lang="en-US" sz="1400" kern="1200" dirty="0" smtClean="0">
                          <a:solidFill>
                            <a:schemeClr val="dk1"/>
                          </a:solidFill>
                          <a:latin typeface="+mn-lt"/>
                          <a:ea typeface="+mn-ea"/>
                          <a:cs typeface="+mn-cs"/>
                        </a:rPr>
                        <a:t>Earth/Space Science</a:t>
                      </a:r>
                    </a:p>
                    <a:p>
                      <a:r>
                        <a:rPr kumimoji="0" lang="en-US" sz="800" kern="1200" dirty="0" smtClean="0">
                          <a:solidFill>
                            <a:schemeClr val="dk1"/>
                          </a:solidFill>
                          <a:latin typeface="+mn-lt"/>
                          <a:ea typeface="+mn-ea"/>
                          <a:cs typeface="+mn-cs"/>
                        </a:rPr>
                        <a:t>(regular, honors, or BCC for ESOL levels 1 and 2)</a:t>
                      </a:r>
                      <a:endParaRPr 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Biology</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kern="1200" dirty="0" smtClean="0">
                          <a:solidFill>
                            <a:schemeClr val="dk1"/>
                          </a:solidFill>
                          <a:latin typeface="+mn-lt"/>
                          <a:ea typeface="+mn-ea"/>
                          <a:cs typeface="+mn-cs"/>
                        </a:rPr>
                        <a:t>(regular, honors, or BCC for ESOL levels 1 and 2)</a:t>
                      </a:r>
                    </a:p>
                    <a:p>
                      <a:endParaRPr lang="en-US" dirty="0"/>
                    </a:p>
                  </a:txBody>
                  <a:tcPr/>
                </a:tc>
                <a:tc>
                  <a:txBody>
                    <a:bodyPr/>
                    <a:lstStyle/>
                    <a:p>
                      <a:r>
                        <a:rPr kumimoji="0" lang="en-US" sz="1400" kern="1200" dirty="0" smtClean="0">
                          <a:solidFill>
                            <a:schemeClr val="dk1"/>
                          </a:solidFill>
                          <a:latin typeface="+mn-lt"/>
                          <a:ea typeface="+mn-ea"/>
                          <a:cs typeface="+mn-cs"/>
                        </a:rPr>
                        <a:t>Chemistry or </a:t>
                      </a:r>
                    </a:p>
                    <a:p>
                      <a:r>
                        <a:rPr kumimoji="0" lang="en-US" sz="1400" kern="1200" dirty="0" smtClean="0">
                          <a:solidFill>
                            <a:schemeClr val="dk1"/>
                          </a:solidFill>
                          <a:latin typeface="+mn-lt"/>
                          <a:ea typeface="+mn-ea"/>
                          <a:cs typeface="+mn-cs"/>
                        </a:rPr>
                        <a:t>Physical Science</a:t>
                      </a:r>
                    </a:p>
                    <a:p>
                      <a:r>
                        <a:rPr kumimoji="0" lang="en-US" sz="800" kern="1200" dirty="0" smtClean="0">
                          <a:solidFill>
                            <a:schemeClr val="dk1"/>
                          </a:solidFill>
                          <a:latin typeface="+mn-lt"/>
                          <a:ea typeface="+mn-ea"/>
                          <a:cs typeface="+mn-cs"/>
                        </a:rPr>
                        <a:t>(regular, honors, or BCC for ESOL levels 1 and 2)</a:t>
                      </a:r>
                      <a:endParaRPr lang="en-US" sz="800" dirty="0"/>
                    </a:p>
                  </a:txBody>
                  <a:tcPr/>
                </a:tc>
                <a:tc>
                  <a:txBody>
                    <a:bodyPr/>
                    <a:lstStyle/>
                    <a:p>
                      <a:r>
                        <a:rPr kumimoji="0" lang="en-US" sz="1400" kern="1200" dirty="0" smtClean="0">
                          <a:solidFill>
                            <a:schemeClr val="dk1"/>
                          </a:solidFill>
                          <a:latin typeface="+mn-lt"/>
                          <a:ea typeface="+mn-ea"/>
                          <a:cs typeface="+mn-cs"/>
                        </a:rPr>
                        <a:t>4</a:t>
                      </a:r>
                      <a:r>
                        <a:rPr kumimoji="0" lang="en-US" sz="1400" kern="1200" baseline="30000" dirty="0" smtClean="0">
                          <a:solidFill>
                            <a:schemeClr val="dk1"/>
                          </a:solidFill>
                          <a:latin typeface="+mn-lt"/>
                          <a:ea typeface="+mn-ea"/>
                          <a:cs typeface="+mn-cs"/>
                        </a:rPr>
                        <a:t>th</a:t>
                      </a:r>
                      <a:r>
                        <a:rPr kumimoji="0" lang="en-US" sz="1400" kern="1200" dirty="0" smtClean="0">
                          <a:solidFill>
                            <a:schemeClr val="dk1"/>
                          </a:solidFill>
                          <a:latin typeface="+mn-lt"/>
                          <a:ea typeface="+mn-ea"/>
                          <a:cs typeface="+mn-cs"/>
                        </a:rPr>
                        <a:t> Science or other Elective</a:t>
                      </a:r>
                      <a:endParaRPr lang="en-US" sz="1400" dirty="0"/>
                    </a:p>
                  </a:txBody>
                  <a:tcPr/>
                </a:tc>
              </a:tr>
              <a:tr h="797870">
                <a:tc>
                  <a:txBody>
                    <a:bodyPr/>
                    <a:lstStyle/>
                    <a:p>
                      <a:r>
                        <a:rPr kumimoji="0" lang="en-US" sz="1400" kern="1200" dirty="0" smtClean="0">
                          <a:solidFill>
                            <a:schemeClr val="dk1"/>
                          </a:solidFill>
                          <a:latin typeface="+mn-lt"/>
                          <a:ea typeface="+mn-ea"/>
                          <a:cs typeface="+mn-cs"/>
                        </a:rPr>
                        <a:t>World History</a:t>
                      </a:r>
                    </a:p>
                    <a:p>
                      <a:r>
                        <a:rPr kumimoji="0" lang="en-US" sz="800" kern="1200" dirty="0" smtClean="0">
                          <a:solidFill>
                            <a:schemeClr val="dk1"/>
                          </a:solidFill>
                          <a:latin typeface="+mn-lt"/>
                          <a:ea typeface="+mn-ea"/>
                          <a:cs typeface="+mn-cs"/>
                        </a:rPr>
                        <a:t>(regular, honors, or AP World History)</a:t>
                      </a:r>
                      <a:endParaRPr 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Performing or Fine Arts Course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American History</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kern="1200" dirty="0" smtClean="0">
                          <a:solidFill>
                            <a:schemeClr val="dk1"/>
                          </a:solidFill>
                          <a:latin typeface="+mn-lt"/>
                          <a:ea typeface="+mn-ea"/>
                          <a:cs typeface="+mn-cs"/>
                        </a:rPr>
                        <a:t>(regular, honors, or AP American History)</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i="0" kern="1200" dirty="0" smtClean="0">
                          <a:solidFill>
                            <a:schemeClr val="dk1"/>
                          </a:solidFill>
                          <a:latin typeface="+mn-lt"/>
                          <a:ea typeface="+mn-ea"/>
                          <a:cs typeface="+mn-cs"/>
                        </a:rPr>
                        <a:t>American Government</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i="0" kern="1200" dirty="0" smtClean="0">
                          <a:solidFill>
                            <a:schemeClr val="dk1"/>
                          </a:solidFill>
                          <a:latin typeface="+mn-lt"/>
                          <a:ea typeface="+mn-ea"/>
                          <a:cs typeface="+mn-cs"/>
                        </a:rPr>
                        <a:t>/Economics</a:t>
                      </a:r>
                    </a:p>
                    <a:p>
                      <a:r>
                        <a:rPr kumimoji="0" lang="en-US" sz="800" kern="1200" dirty="0" smtClean="0">
                          <a:solidFill>
                            <a:schemeClr val="dk1"/>
                          </a:solidFill>
                          <a:latin typeface="+mn-lt"/>
                          <a:ea typeface="+mn-ea"/>
                          <a:cs typeface="+mn-cs"/>
                        </a:rPr>
                        <a:t>(regular, honors, or AP American Government/AP Macroeconomics)</a:t>
                      </a:r>
                      <a:endParaRPr lang="en-US" sz="800" dirty="0"/>
                    </a:p>
                  </a:txBody>
                  <a:tcPr/>
                </a:tc>
              </a:tr>
              <a:tr h="5023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Personal Fitness/ Physical Education</a:t>
                      </a:r>
                    </a:p>
                  </a:txBody>
                  <a:tcPr/>
                </a:tc>
                <a:tc>
                  <a:txBody>
                    <a:bodyPr/>
                    <a:lstStyle/>
                    <a:p>
                      <a:r>
                        <a:rPr kumimoji="0" lang="en-US" sz="1400" kern="1200" dirty="0" smtClean="0">
                          <a:solidFill>
                            <a:schemeClr val="dk1"/>
                          </a:solidFill>
                          <a:latin typeface="+mn-lt"/>
                          <a:ea typeface="+mn-ea"/>
                          <a:cs typeface="+mn-cs"/>
                        </a:rPr>
                        <a:t>Academy Elective</a:t>
                      </a:r>
                      <a:endParaRPr lang="en-US" sz="1400" dirty="0"/>
                    </a:p>
                  </a:txBody>
                  <a:tcPr/>
                </a:tc>
                <a:tc>
                  <a:txBody>
                    <a:bodyPr/>
                    <a:lstStyle/>
                    <a:p>
                      <a:r>
                        <a:rPr kumimoji="0" lang="en-US" sz="1400" kern="1200" dirty="0" smtClean="0">
                          <a:solidFill>
                            <a:schemeClr val="dk1"/>
                          </a:solidFill>
                          <a:latin typeface="+mn-lt"/>
                          <a:ea typeface="+mn-ea"/>
                          <a:cs typeface="+mn-cs"/>
                        </a:rPr>
                        <a:t>Academy Elective</a:t>
                      </a:r>
                      <a:endParaRPr lang="en-US" sz="1400" dirty="0"/>
                    </a:p>
                  </a:txBody>
                  <a:tcPr/>
                </a:tc>
                <a:tc>
                  <a:txBody>
                    <a:bodyPr/>
                    <a:lstStyle/>
                    <a:p>
                      <a:r>
                        <a:rPr kumimoji="0" lang="en-US" sz="1400" kern="1200" dirty="0" smtClean="0">
                          <a:solidFill>
                            <a:schemeClr val="dk1"/>
                          </a:solidFill>
                          <a:latin typeface="+mn-lt"/>
                          <a:ea typeface="+mn-ea"/>
                          <a:cs typeface="+mn-cs"/>
                        </a:rPr>
                        <a:t>Academy Elective</a:t>
                      </a:r>
                      <a:endParaRPr lang="en-US" sz="1400" dirty="0"/>
                    </a:p>
                  </a:txBody>
                  <a:tcPr/>
                </a:tc>
              </a:tr>
              <a:tr h="1239097">
                <a:tc>
                  <a:txBody>
                    <a:bodyPr/>
                    <a:lstStyle/>
                    <a:p>
                      <a:r>
                        <a:rPr kumimoji="0" lang="en-US" sz="1400" kern="1200" dirty="0" smtClean="0">
                          <a:solidFill>
                            <a:schemeClr val="dk1"/>
                          </a:solidFill>
                          <a:latin typeface="+mn-lt"/>
                          <a:ea typeface="+mn-ea"/>
                          <a:cs typeface="+mn-cs"/>
                        </a:rPr>
                        <a:t>General Elective</a:t>
                      </a:r>
                      <a:r>
                        <a:rPr kumimoji="0" lang="en-US" sz="1200" kern="1200" dirty="0" smtClean="0">
                          <a:solidFill>
                            <a:schemeClr val="dk1"/>
                          </a:solidFill>
                          <a:latin typeface="+mn-lt"/>
                          <a:ea typeface="+mn-ea"/>
                          <a:cs typeface="+mn-cs"/>
                        </a:rPr>
                        <a:t> </a:t>
                      </a:r>
                    </a:p>
                    <a:p>
                      <a:r>
                        <a:rPr kumimoji="0" lang="en-US" sz="800" kern="1200" dirty="0" smtClean="0">
                          <a:solidFill>
                            <a:schemeClr val="dk1"/>
                          </a:solidFill>
                          <a:latin typeface="+mn-lt"/>
                          <a:ea typeface="+mn-ea"/>
                          <a:cs typeface="+mn-cs"/>
                        </a:rPr>
                        <a:t>(for ESOL students includes the ELL class)</a:t>
                      </a:r>
                    </a:p>
                    <a:p>
                      <a:r>
                        <a:rPr kumimoji="0" lang="en-US" sz="1200" kern="1200" dirty="0" smtClean="0">
                          <a:solidFill>
                            <a:schemeClr val="dk1"/>
                          </a:solidFill>
                          <a:latin typeface="+mn-lt"/>
                          <a:ea typeface="+mn-ea"/>
                          <a:cs typeface="+mn-cs"/>
                        </a:rPr>
                        <a:t>or</a:t>
                      </a:r>
                      <a:r>
                        <a:rPr kumimoji="0" lang="en-US" sz="1200" kern="1200" baseline="0" dirty="0" smtClean="0">
                          <a:solidFill>
                            <a:schemeClr val="dk1"/>
                          </a:solidFill>
                          <a:latin typeface="+mn-lt"/>
                          <a:ea typeface="+mn-ea"/>
                          <a:cs typeface="+mn-cs"/>
                        </a:rPr>
                        <a:t> </a:t>
                      </a:r>
                      <a:r>
                        <a:rPr kumimoji="0" lang="en-US" sz="1400" kern="1200" dirty="0" smtClean="0">
                          <a:solidFill>
                            <a:schemeClr val="dk1"/>
                          </a:solidFill>
                          <a:latin typeface="+mn-lt"/>
                          <a:ea typeface="+mn-ea"/>
                          <a:cs typeface="+mn-cs"/>
                        </a:rPr>
                        <a:t>Academy Elective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General</a:t>
                      </a:r>
                      <a:r>
                        <a:rPr kumimoji="0" lang="en-US" sz="1400" kern="1200" baseline="0" dirty="0" smtClean="0">
                          <a:solidFill>
                            <a:schemeClr val="dk1"/>
                          </a:solidFill>
                          <a:latin typeface="+mn-lt"/>
                          <a:ea typeface="+mn-ea"/>
                          <a:cs typeface="+mn-cs"/>
                        </a:rPr>
                        <a:t> Elective</a:t>
                      </a:r>
                      <a:endParaRPr kumimoji="0" lang="en-US" sz="1400" kern="1200" dirty="0" smtClean="0">
                        <a:solidFill>
                          <a:schemeClr val="dk1"/>
                        </a:solidFill>
                        <a:latin typeface="+mn-lt"/>
                        <a:ea typeface="+mn-ea"/>
                        <a:cs typeface="+mn-cs"/>
                      </a:endParaRPr>
                    </a:p>
                    <a:p>
                      <a:r>
                        <a:rPr kumimoji="0" lang="en-US" sz="800" kern="1200" dirty="0" smtClean="0">
                          <a:solidFill>
                            <a:schemeClr val="dk1"/>
                          </a:solidFill>
                          <a:latin typeface="+mn-lt"/>
                          <a:ea typeface="+mn-ea"/>
                          <a:cs typeface="+mn-cs"/>
                        </a:rPr>
                        <a:t>(for ESOL students includes the ELL class)</a:t>
                      </a:r>
                      <a:endParaRPr 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General Elective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kern="1200" dirty="0" smtClean="0">
                          <a:solidFill>
                            <a:schemeClr val="dk1"/>
                          </a:solidFill>
                          <a:latin typeface="+mn-lt"/>
                          <a:ea typeface="+mn-ea"/>
                          <a:cs typeface="+mn-cs"/>
                        </a:rPr>
                        <a:t>(for ESOL students includes the ELL class)</a:t>
                      </a:r>
                    </a:p>
                  </a:txBody>
                  <a:tcPr/>
                </a:tc>
                <a:tc>
                  <a:txBody>
                    <a:bodyPr/>
                    <a:lstStyle/>
                    <a:p>
                      <a:r>
                        <a:rPr kumimoji="0" lang="en-US" sz="1400" kern="1200" dirty="0" smtClean="0">
                          <a:solidFill>
                            <a:schemeClr val="dk1"/>
                          </a:solidFill>
                          <a:latin typeface="+mn-lt"/>
                          <a:ea typeface="+mn-ea"/>
                          <a:cs typeface="+mn-cs"/>
                        </a:rPr>
                        <a:t>General Elective</a:t>
                      </a:r>
                    </a:p>
                    <a:p>
                      <a:r>
                        <a:rPr kumimoji="0" lang="en-US" sz="1400" kern="1200" dirty="0" smtClean="0">
                          <a:solidFill>
                            <a:schemeClr val="dk1"/>
                          </a:solidFill>
                          <a:latin typeface="+mn-lt"/>
                          <a:ea typeface="+mn-ea"/>
                          <a:cs typeface="+mn-cs"/>
                        </a:rPr>
                        <a:t> (</a:t>
                      </a:r>
                      <a:r>
                        <a:rPr kumimoji="0" lang="en-US" sz="800" kern="1200" dirty="0" smtClean="0">
                          <a:solidFill>
                            <a:schemeClr val="dk1"/>
                          </a:solidFill>
                          <a:latin typeface="+mn-lt"/>
                          <a:ea typeface="+mn-ea"/>
                          <a:cs typeface="+mn-cs"/>
                        </a:rPr>
                        <a:t>for ESOL students includes the ELL class)</a:t>
                      </a:r>
                      <a:endParaRPr lang="en-US" sz="800" dirty="0"/>
                    </a:p>
                  </a:txBody>
                  <a:tcPr/>
                </a:tc>
              </a:tr>
            </a:tbl>
          </a:graphicData>
        </a:graphic>
      </p:graphicFrame>
      <p:pic>
        <p:nvPicPr>
          <p:cNvPr id="4" name="Picture 2"/>
          <p:cNvPicPr>
            <a:picLocks noChangeAspect="1" noChangeArrowheads="1"/>
          </p:cNvPicPr>
          <p:nvPr/>
        </p:nvPicPr>
        <p:blipFill>
          <a:blip r:embed="rId3" cstate="print"/>
          <a:srcRect/>
          <a:stretch>
            <a:fillRect/>
          </a:stretch>
        </p:blipFill>
        <p:spPr bwMode="auto">
          <a:xfrm>
            <a:off x="533400" y="0"/>
            <a:ext cx="1089608" cy="10970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Academies</a:t>
            </a:r>
            <a:endParaRPr lang="en-US" dirty="0"/>
          </a:p>
        </p:txBody>
      </p:sp>
      <p:sp>
        <p:nvSpPr>
          <p:cNvPr id="3" name="Content Placeholder 2"/>
          <p:cNvSpPr>
            <a:spLocks noGrp="1"/>
          </p:cNvSpPr>
          <p:nvPr>
            <p:ph sz="quarter" idx="1"/>
          </p:nvPr>
        </p:nvSpPr>
        <p:spPr>
          <a:xfrm>
            <a:off x="1371600" y="1905000"/>
            <a:ext cx="6324600" cy="3200400"/>
          </a:xfrm>
        </p:spPr>
        <p:txBody>
          <a:bodyPr>
            <a:normAutofit/>
          </a:bodyPr>
          <a:lstStyle/>
          <a:p>
            <a:r>
              <a:rPr lang="en-US" b="1" dirty="0" smtClean="0"/>
              <a:t>Architecture and Construction</a:t>
            </a:r>
          </a:p>
          <a:p>
            <a:r>
              <a:rPr lang="en-US" b="1" dirty="0" smtClean="0"/>
              <a:t>Culinary Arts</a:t>
            </a:r>
          </a:p>
          <a:p>
            <a:r>
              <a:rPr lang="en-US" b="1" dirty="0" smtClean="0"/>
              <a:t>Information Technology</a:t>
            </a:r>
          </a:p>
          <a:p>
            <a:r>
              <a:rPr lang="en-US" b="1" dirty="0" smtClean="0"/>
              <a:t>Performing and Visual Arts</a:t>
            </a:r>
          </a:p>
          <a:p>
            <a:r>
              <a:rPr lang="en-US" b="1" dirty="0" smtClean="0"/>
              <a:t>Public Service and Security</a:t>
            </a:r>
          </a:p>
          <a:p>
            <a:r>
              <a:rPr lang="en-US" b="1" dirty="0" smtClean="0"/>
              <a:t>Communication Arts, Visual Arts and Digital Media</a:t>
            </a:r>
            <a:endParaRPr lang="en-US" dirty="0" smtClean="0"/>
          </a:p>
          <a:p>
            <a:endParaRPr lang="en-US" i="1" dirty="0" smtClean="0"/>
          </a:p>
          <a:p>
            <a:endParaRPr lang="en-US" dirty="0" smtClean="0"/>
          </a:p>
          <a:p>
            <a:endParaRPr lang="en-US" dirty="0" smtClean="0"/>
          </a:p>
        </p:txBody>
      </p:sp>
      <p:pic>
        <p:nvPicPr>
          <p:cNvPr id="4" name="Picture 2"/>
          <p:cNvPicPr>
            <a:picLocks noChangeAspect="1" noChangeArrowheads="1"/>
          </p:cNvPicPr>
          <p:nvPr/>
        </p:nvPicPr>
        <p:blipFill>
          <a:blip r:embed="rId3" cstate="print"/>
          <a:srcRect/>
          <a:stretch>
            <a:fillRect/>
          </a:stretch>
        </p:blipFill>
        <p:spPr bwMode="auto">
          <a:xfrm>
            <a:off x="533400" y="304800"/>
            <a:ext cx="1089608" cy="10970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MOVIE_LOOPED_PLAYBACK"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823</TotalTime>
  <Words>936</Words>
  <Application>Microsoft Office PowerPoint</Application>
  <PresentationFormat>On-screen Show (4:3)</PresentationFormat>
  <Paragraphs>226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Oriel</vt:lpstr>
      <vt:lpstr>South Miami Senior High </vt:lpstr>
      <vt:lpstr>About South Miami Senior High</vt:lpstr>
      <vt:lpstr>About South Miami Senior High</vt:lpstr>
      <vt:lpstr>About South Miami Senior High</vt:lpstr>
      <vt:lpstr>Administration</vt:lpstr>
      <vt:lpstr>Student Services Department</vt:lpstr>
      <vt:lpstr>Graduation Requirements  for 2009-2010</vt:lpstr>
      <vt:lpstr>The Four Year Academic Plan…  </vt:lpstr>
      <vt:lpstr>Academies</vt:lpstr>
      <vt:lpstr>Academy of Architecture  and Construction</vt:lpstr>
      <vt:lpstr>Academy of Culinary Arts</vt:lpstr>
      <vt:lpstr>Academy of  Information Technology</vt:lpstr>
      <vt:lpstr>Academy of Performing  and Visual Arts</vt:lpstr>
      <vt:lpstr>Academy of  Public Service and Security</vt:lpstr>
      <vt:lpstr>Magnet Academy of  Communication Arts,  Visual Arts and Digital Media</vt:lpstr>
      <vt:lpstr>Sports</vt:lpstr>
      <vt:lpstr>Sports</vt:lpstr>
      <vt:lpstr>Athletics Department</vt:lpstr>
      <vt:lpstr>Clubs</vt:lpstr>
      <vt:lpstr>Clubs</vt:lpstr>
      <vt:lpstr>Clubs</vt:lpstr>
      <vt:lpstr>Activities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272198</cp:lastModifiedBy>
  <cp:revision>97</cp:revision>
  <dcterms:created xsi:type="dcterms:W3CDTF">2009-01-09T13:32:26Z</dcterms:created>
  <dcterms:modified xsi:type="dcterms:W3CDTF">2009-02-02T20:16:22Z</dcterms:modified>
</cp:coreProperties>
</file>